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96"/>
  </p:notesMasterIdLst>
  <p:sldIdLst>
    <p:sldId id="257" r:id="rId2"/>
    <p:sldId id="258" r:id="rId3"/>
    <p:sldId id="259" r:id="rId4"/>
    <p:sldId id="260" r:id="rId5"/>
    <p:sldId id="318" r:id="rId6"/>
    <p:sldId id="261" r:id="rId7"/>
    <p:sldId id="281" r:id="rId8"/>
    <p:sldId id="279" r:id="rId9"/>
    <p:sldId id="262" r:id="rId10"/>
    <p:sldId id="282" r:id="rId11"/>
    <p:sldId id="366" r:id="rId12"/>
    <p:sldId id="280" r:id="rId13"/>
    <p:sldId id="263" r:id="rId14"/>
    <p:sldId id="367" r:id="rId15"/>
    <p:sldId id="283" r:id="rId16"/>
    <p:sldId id="370" r:id="rId17"/>
    <p:sldId id="368" r:id="rId18"/>
    <p:sldId id="369" r:id="rId19"/>
    <p:sldId id="264" r:id="rId20"/>
    <p:sldId id="272" r:id="rId21"/>
    <p:sldId id="273" r:id="rId22"/>
    <p:sldId id="314" r:id="rId23"/>
    <p:sldId id="286" r:id="rId24"/>
    <p:sldId id="285" r:id="rId25"/>
    <p:sldId id="274" r:id="rId26"/>
    <p:sldId id="275" r:id="rId27"/>
    <p:sldId id="313" r:id="rId28"/>
    <p:sldId id="362" r:id="rId29"/>
    <p:sldId id="290" r:id="rId30"/>
    <p:sldId id="291" r:id="rId31"/>
    <p:sldId id="320" r:id="rId32"/>
    <p:sldId id="321" r:id="rId33"/>
    <p:sldId id="293" r:id="rId34"/>
    <p:sldId id="315" r:id="rId35"/>
    <p:sldId id="294" r:id="rId36"/>
    <p:sldId id="295" r:id="rId37"/>
    <p:sldId id="296" r:id="rId38"/>
    <p:sldId id="322" r:id="rId39"/>
    <p:sldId id="297" r:id="rId40"/>
    <p:sldId id="298" r:id="rId41"/>
    <p:sldId id="299" r:id="rId42"/>
    <p:sldId id="300" r:id="rId43"/>
    <p:sldId id="301" r:id="rId44"/>
    <p:sldId id="324" r:id="rId45"/>
    <p:sldId id="305" r:id="rId46"/>
    <p:sldId id="371" r:id="rId47"/>
    <p:sldId id="326" r:id="rId48"/>
    <p:sldId id="327" r:id="rId49"/>
    <p:sldId id="328" r:id="rId50"/>
    <p:sldId id="361" r:id="rId51"/>
    <p:sldId id="349" r:id="rId52"/>
    <p:sldId id="363" r:id="rId53"/>
    <p:sldId id="350" r:id="rId54"/>
    <p:sldId id="372" r:id="rId55"/>
    <p:sldId id="373" r:id="rId56"/>
    <p:sldId id="374" r:id="rId57"/>
    <p:sldId id="375" r:id="rId58"/>
    <p:sldId id="364" r:id="rId59"/>
    <p:sldId id="365" r:id="rId60"/>
    <p:sldId id="376" r:id="rId61"/>
    <p:sldId id="330" r:id="rId62"/>
    <p:sldId id="386" r:id="rId63"/>
    <p:sldId id="351" r:id="rId64"/>
    <p:sldId id="377" r:id="rId65"/>
    <p:sldId id="379" r:id="rId66"/>
    <p:sldId id="378" r:id="rId67"/>
    <p:sldId id="331" r:id="rId68"/>
    <p:sldId id="344" r:id="rId69"/>
    <p:sldId id="385" r:id="rId70"/>
    <p:sldId id="380" r:id="rId71"/>
    <p:sldId id="381" r:id="rId72"/>
    <p:sldId id="332" r:id="rId73"/>
    <p:sldId id="334" r:id="rId74"/>
    <p:sldId id="359" r:id="rId75"/>
    <p:sldId id="335" r:id="rId76"/>
    <p:sldId id="345" r:id="rId77"/>
    <p:sldId id="336" r:id="rId78"/>
    <p:sldId id="387" r:id="rId79"/>
    <p:sldId id="382" r:id="rId80"/>
    <p:sldId id="346" r:id="rId81"/>
    <p:sldId id="338" r:id="rId82"/>
    <p:sldId id="388" r:id="rId83"/>
    <p:sldId id="389" r:id="rId84"/>
    <p:sldId id="353" r:id="rId85"/>
    <p:sldId id="383" r:id="rId86"/>
    <p:sldId id="390" r:id="rId87"/>
    <p:sldId id="352" r:id="rId88"/>
    <p:sldId id="339" r:id="rId89"/>
    <p:sldId id="354" r:id="rId90"/>
    <p:sldId id="355" r:id="rId91"/>
    <p:sldId id="356" r:id="rId92"/>
    <p:sldId id="358" r:id="rId93"/>
    <p:sldId id="357" r:id="rId94"/>
    <p:sldId id="39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19"/>
    <p:restoredTop sz="96763"/>
  </p:normalViewPr>
  <p:slideViewPr>
    <p:cSldViewPr snapToGrid="0" snapToObjects="1">
      <p:cViewPr varScale="1">
        <p:scale>
          <a:sx n="127" d="100"/>
          <a:sy n="127" d="100"/>
        </p:scale>
        <p:origin x="10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operator is a symbol that tells the compiler to perform specific mathematical or logical functions.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language built-in operators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Relational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Logical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Bitwise Operators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Assignment Operators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Mar 28th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Mar 28th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4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  <a:r>
              <a:rPr lang="en-US" baseline="0" dirty="0"/>
              <a:t> </a:t>
            </a:r>
            <a:r>
              <a:rPr lang="en-US" dirty="0"/>
              <a:t>Mar 27</a:t>
            </a:r>
            <a:r>
              <a:rPr lang="en-US" baseline="30000" dirty="0"/>
              <a:t>th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Sec09</a:t>
            </a:r>
            <a:r>
              <a:rPr lang="en-US" baseline="0" dirty="0"/>
              <a:t> </a:t>
            </a:r>
            <a:r>
              <a:rPr lang="en-US" dirty="0"/>
              <a:t>Mar 28th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9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7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5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Thursday, 06, </a:t>
            </a:r>
            <a:r>
              <a:rPr lang="en-US" dirty="0" err="1"/>
              <a:t>Jully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Tus, Oct 10,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4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Oct-11,3pm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Oct12-TH,4pm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4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Mon, Oct,16,3pm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4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Oct-17-Tu,9:30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Encrypt.as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2360" y="4471682"/>
            <a:ext cx="8931456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 </a:t>
            </a:r>
            <a:r>
              <a:rPr lang="en-US" altLang="en-US" sz="3600" b="1" dirty="0"/>
              <a:t>6: </a:t>
            </a:r>
            <a:r>
              <a:rPr lang="en-US" altLang="en-US" sz="3600" b="1" dirty="0">
                <a:solidFill>
                  <a:schemeClr val="accent3"/>
                </a:solidFill>
              </a:rPr>
              <a:t>Conditional</a:t>
            </a: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00B050"/>
                </a:solidFill>
              </a:rPr>
              <a:t>Processing</a:t>
            </a:r>
            <a:endParaRPr lang="en-US" altLang="en-US" sz="3400" b="1" cap="none" dirty="0">
              <a:solidFill>
                <a:srgbClr val="00B050"/>
              </a:solidFill>
            </a:endParaRPr>
          </a:p>
          <a:p>
            <a:pPr eaLnBrk="1" hangingPunct="1"/>
            <a:endParaRPr lang="en-US" alt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6718088" y="4856723"/>
            <a:ext cx="3232775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3960" y="1851208"/>
            <a:ext cx="995172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OR</a:t>
            </a:r>
            <a:r>
              <a:rPr lang="en-US" dirty="0">
                <a:solidFill>
                  <a:srgbClr val="2F2A2B"/>
                </a:solidFill>
              </a:rPr>
              <a:t>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Carry and Overflow flags.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500" dirty="0">
                <a:solidFill>
                  <a:srgbClr val="2F2A2B"/>
                </a:solidFill>
              </a:rPr>
              <a:t>It </a:t>
            </a:r>
            <a:r>
              <a:rPr lang="en-US" sz="2500" dirty="0">
                <a:solidFill>
                  <a:srgbClr val="C00000"/>
                </a:solidFill>
              </a:rPr>
              <a:t>modifies </a:t>
            </a:r>
            <a:r>
              <a:rPr lang="en-US" sz="2500" dirty="0">
                <a:solidFill>
                  <a:srgbClr val="2F2A2B"/>
                </a:solidFill>
              </a:rPr>
              <a:t>the </a:t>
            </a:r>
            <a:r>
              <a:rPr lang="en-US" sz="2500" dirty="0">
                <a:solidFill>
                  <a:schemeClr val="accent3"/>
                </a:solidFill>
              </a:rPr>
              <a:t>Sign</a:t>
            </a:r>
            <a:r>
              <a:rPr lang="en-US" sz="2500" dirty="0">
                <a:solidFill>
                  <a:srgbClr val="2F2A2B"/>
                </a:solidFill>
              </a:rPr>
              <a:t>, </a:t>
            </a:r>
            <a:r>
              <a:rPr lang="en-US" sz="2500" dirty="0">
                <a:solidFill>
                  <a:schemeClr val="accent3"/>
                </a:solidFill>
              </a:rPr>
              <a:t>Zero</a:t>
            </a:r>
            <a:r>
              <a:rPr lang="en-US" sz="2500" dirty="0">
                <a:solidFill>
                  <a:srgbClr val="2F2A2B"/>
                </a:solidFill>
              </a:rPr>
              <a:t>, and </a:t>
            </a:r>
            <a:r>
              <a:rPr lang="en-US" sz="2500" dirty="0">
                <a:solidFill>
                  <a:schemeClr val="accent3"/>
                </a:solidFill>
              </a:rPr>
              <a:t>Parity</a:t>
            </a:r>
            <a:r>
              <a:rPr lang="en-US" sz="2500" dirty="0">
                <a:solidFill>
                  <a:srgbClr val="2F2A2B"/>
                </a:solidFill>
              </a:rPr>
              <a:t> flags 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consistent with the value assigned to the destination operand.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dirty="0">
                <a:solidFill>
                  <a:srgbClr val="2F2A2B"/>
                </a:solidFill>
              </a:rPr>
              <a:t>: </a:t>
            </a:r>
            <a:r>
              <a:rPr lang="en-US" dirty="0">
                <a:solidFill>
                  <a:schemeClr val="accent3"/>
                </a:solidFill>
              </a:rPr>
              <a:t>OR</a:t>
            </a:r>
            <a:r>
              <a:rPr lang="en-US" dirty="0">
                <a:solidFill>
                  <a:srgbClr val="2F2A2B"/>
                </a:solidFill>
              </a:rPr>
              <a:t> a number with itself (or zero) to </a:t>
            </a:r>
            <a:r>
              <a:rPr lang="en-US" b="1" dirty="0">
                <a:solidFill>
                  <a:srgbClr val="2F2A2B"/>
                </a:solidFill>
              </a:rPr>
              <a:t>obtain certain information about its value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4069" y="3718076"/>
            <a:ext cx="9909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3"/>
                </a:solidFill>
              </a:rPr>
              <a:t>or</a:t>
            </a:r>
            <a:r>
              <a:rPr lang="en-US" sz="2200" b="1" dirty="0">
                <a:solidFill>
                  <a:srgbClr val="2F2A2B"/>
                </a:solidFill>
              </a:rPr>
              <a:t> </a:t>
            </a:r>
            <a:r>
              <a:rPr lang="en-US" sz="2200" b="1" dirty="0" err="1">
                <a:solidFill>
                  <a:srgbClr val="2F2A2B"/>
                </a:solidFill>
              </a:rPr>
              <a:t>al,al</a:t>
            </a:r>
            <a:endParaRPr lang="en-US" sz="2200" b="1" dirty="0">
              <a:solidFill>
                <a:srgbClr val="2F2A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7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05" y="2590422"/>
            <a:ext cx="5656393" cy="1774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20414" y="1979225"/>
            <a:ext cx="9205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values of the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 flags indicate the following about the contents of AL: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869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602D17-3975-9040-83C8-750A1E1097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OR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Example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2470452" y="3386516"/>
            <a:ext cx="716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or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al,al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jnz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IsNotZero</a:t>
            </a:r>
            <a:r>
              <a:rPr lang="en-US" altLang="en-US" sz="1800" b="1" dirty="0">
                <a:latin typeface="Courier New" charset="0"/>
              </a:rPr>
              <a:t>	; jump if not zero</a:t>
            </a:r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1269988" y="1922464"/>
            <a:ext cx="878841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Task: </a:t>
            </a:r>
            <a:r>
              <a:rPr lang="en-US" altLang="en-US" sz="2500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500" dirty="0">
                <a:latin typeface="+mn-lt"/>
              </a:rPr>
              <a:t> to a label </a:t>
            </a:r>
            <a:r>
              <a:rPr lang="en-US" altLang="en-US" sz="2500" dirty="0">
                <a:solidFill>
                  <a:schemeClr val="accent3"/>
                </a:solidFill>
                <a:latin typeface="+mn-lt"/>
              </a:rPr>
              <a:t>if the value in AL is not zero</a:t>
            </a:r>
            <a:r>
              <a:rPr lang="en-US" altLang="en-US" sz="25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Solution: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OR</a:t>
            </a:r>
            <a:r>
              <a:rPr lang="en-US" altLang="en-US" sz="2000" dirty="0">
                <a:latin typeface="+mn-lt"/>
              </a:rPr>
              <a:t> the byte with itself, then use the JNZ (jump if not zero) instruction.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2138543" y="5116813"/>
            <a:ext cx="7162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ORing</a:t>
            </a:r>
            <a:r>
              <a:rPr lang="en-US" altLang="en-US" sz="2000" dirty="0">
                <a:latin typeface="+mn-lt"/>
              </a:rPr>
              <a:t> any number with itself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does not change its value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8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199" y="1920081"/>
            <a:ext cx="10248275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Boolean </a:t>
            </a:r>
            <a:r>
              <a:rPr lang="en-US" altLang="en-US" dirty="0">
                <a:solidFill>
                  <a:schemeClr val="accent3"/>
                </a:solidFill>
              </a:rPr>
              <a:t>exclusive-OR</a:t>
            </a:r>
            <a:r>
              <a:rPr lang="en-US" altLang="en-US" dirty="0"/>
              <a:t> operation between each pair of matching bits in two operands</a:t>
            </a:r>
          </a:p>
          <a:p>
            <a:pPr eaLnBrk="1" hangingPunct="1"/>
            <a:r>
              <a:rPr lang="en-US" altLang="en-US" b="1" dirty="0"/>
              <a:t>Syntax</a:t>
            </a:r>
            <a:r>
              <a:rPr lang="en-US" altLang="en-US" dirty="0"/>
              <a:t>:     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XOR 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charset="0"/>
              </a:rPr>
              <a:t>destination</a:t>
            </a:r>
            <a:r>
              <a:rPr lang="en-US" altLang="en-US" sz="1800" b="1" i="1" dirty="0">
                <a:solidFill>
                  <a:schemeClr val="accent3"/>
                </a:solidFill>
                <a:latin typeface="Courier New" charset="0"/>
              </a:rPr>
              <a:t>, source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4753753" y="3052855"/>
            <a:ext cx="990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solidFill>
                  <a:srgbClr val="00B050"/>
                </a:solidFill>
              </a:rPr>
              <a:t>XOR</a:t>
            </a:r>
          </a:p>
        </p:txBody>
      </p:sp>
      <p:pic>
        <p:nvPicPr>
          <p:cNvPr id="92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53" y="3522973"/>
            <a:ext cx="162083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2259791" y="5516375"/>
            <a:ext cx="7620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XOR is a useful way to toggle (invert) the bits in an operand.</a:t>
            </a:r>
          </a:p>
        </p:txBody>
      </p:sp>
    </p:spTree>
    <p:extLst>
      <p:ext uri="{BB962C8B-B14F-4D97-AF65-F5344CB8AC3E}">
        <p14:creationId xmlns:p14="http://schemas.microsoft.com/office/powerpoint/2010/main" val="77967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3351" y="3757581"/>
            <a:ext cx="1620838" cy="2298918"/>
            <a:chOff x="9602508" y="3223839"/>
            <a:chExt cx="1620838" cy="2298918"/>
          </a:xfrm>
        </p:grpSpPr>
        <p:sp>
          <p:nvSpPr>
            <p:cNvPr id="9222" name="Text Box 4"/>
            <p:cNvSpPr txBox="1">
              <a:spLocks noChangeArrowheads="1"/>
            </p:cNvSpPr>
            <p:nvPr/>
          </p:nvSpPr>
          <p:spPr bwMode="auto">
            <a:xfrm>
              <a:off x="9907308" y="3223839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 dirty="0">
                  <a:solidFill>
                    <a:srgbClr val="00B050"/>
                  </a:solidFill>
                </a:rPr>
                <a:t>XOR</a:t>
              </a:r>
            </a:p>
          </p:txBody>
        </p:sp>
        <p:pic>
          <p:nvPicPr>
            <p:cNvPr id="922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2508" y="3693957"/>
              <a:ext cx="1620838" cy="18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92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84155"/>
              </p:ext>
            </p:extLst>
          </p:nvPr>
        </p:nvGraphicFramePr>
        <p:xfrm>
          <a:off x="3015498" y="3958813"/>
          <a:ext cx="5217879" cy="145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VISIO" r:id="rId4" imgW="2634996" imgH="731520" progId="Visio.Drawing.6">
                  <p:embed/>
                </p:oleObj>
              </mc:Choice>
              <mc:Fallback>
                <p:oleObj name="VISIO" r:id="rId4" imgW="2634996" imgH="731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5498" y="3958813"/>
                        <a:ext cx="5217879" cy="1450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3015498" y="5773048"/>
            <a:ext cx="57341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/>
              <a:t>XOR is a useful way to toggle (invert) the bits in an operand.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280" y="1946566"/>
            <a:ext cx="1007906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Helvetica" charset="0"/>
              </a:rPr>
              <a:t>Example: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bit masking: </a:t>
            </a:r>
          </a:p>
          <a:p>
            <a:pPr marL="285750" indent="-285750">
              <a:buFont typeface="Arial" charset="0"/>
              <a:buChar char="•"/>
            </a:pPr>
            <a:endParaRPr lang="en-US" sz="500" b="1" dirty="0">
              <a:solidFill>
                <a:srgbClr val="C00000"/>
              </a:solidFill>
              <a:latin typeface="Helvetica" charset="0"/>
            </a:endParaRP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bit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exclusive-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ORed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with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0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retains its value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bit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exclusive-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ORed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with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is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toggle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(complemented).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9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254B869-30BE-3448-9D4E-4CBEEC63AF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3960" y="1824335"/>
            <a:ext cx="97383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XOR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XOR </a:t>
            </a:r>
            <a:r>
              <a:rPr lang="en-US" dirty="0">
                <a:solidFill>
                  <a:srgbClr val="C00000"/>
                </a:solidFill>
              </a:rPr>
              <a:t>modifies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/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/>
              <a:t>consistent with the value assigned to the destination operand.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3960" y="318004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493520" y="3549372"/>
            <a:ext cx="9662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200" b="1" dirty="0">
                <a:solidFill>
                  <a:srgbClr val="2F2A2B"/>
                </a:solidFill>
              </a:rPr>
              <a:t>An effective way to </a:t>
            </a:r>
            <a:r>
              <a:rPr lang="en-US" sz="2200" b="1" dirty="0">
                <a:solidFill>
                  <a:schemeClr val="accent3"/>
                </a:solidFill>
              </a:rPr>
              <a:t>check the parity </a:t>
            </a:r>
            <a:r>
              <a:rPr lang="en-US" sz="2200" b="1" dirty="0">
                <a:solidFill>
                  <a:srgbClr val="2F2A2B"/>
                </a:solidFill>
              </a:rPr>
              <a:t>of a number </a:t>
            </a:r>
            <a:r>
              <a:rPr lang="en-US" dirty="0">
                <a:solidFill>
                  <a:srgbClr val="2F2A2B"/>
                </a:solidFill>
              </a:rPr>
              <a:t>without changing its value is to </a:t>
            </a:r>
            <a:r>
              <a:rPr lang="en-US" dirty="0">
                <a:solidFill>
                  <a:schemeClr val="accent3"/>
                </a:solidFill>
              </a:rPr>
              <a:t>exclusive-OR</a:t>
            </a:r>
            <a:r>
              <a:rPr lang="en-US" dirty="0">
                <a:solidFill>
                  <a:srgbClr val="2F2A2B"/>
                </a:solidFill>
              </a:rPr>
              <a:t> the number with zero: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69431" y="4776427"/>
            <a:ext cx="7133924" cy="1183887"/>
            <a:chOff x="3584660" y="4493538"/>
            <a:chExt cx="7571020" cy="1329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4660" y="4493538"/>
              <a:ext cx="7571020" cy="132984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935811" y="4678674"/>
              <a:ext cx="1322609" cy="26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30640" y="5183101"/>
              <a:ext cx="1454870" cy="2604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397591" y="4257258"/>
            <a:ext cx="25072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The Parity flag (PF)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when The </a:t>
            </a:r>
            <a:r>
              <a:rPr lang="en-US" sz="1600" u="sng" dirty="0">
                <a:solidFill>
                  <a:schemeClr val="accent3"/>
                </a:solidFill>
                <a:latin typeface="Helvetica" charset="0"/>
              </a:rPr>
              <a:t>least significant byte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of the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destination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has an </a:t>
            </a:r>
            <a:r>
              <a:rPr lang="en-US" sz="1600" b="1" u="sng" dirty="0">
                <a:solidFill>
                  <a:srgbClr val="C00000"/>
                </a:solidFill>
                <a:latin typeface="Helvetica" charset="0"/>
              </a:rPr>
              <a:t>even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number of 1 bits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51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BCC1-668C-D047-8423-CDDBB8DD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3"/>
                </a:solidFill>
              </a:rPr>
              <a:t>XOR</a:t>
            </a:r>
            <a:r>
              <a:rPr lang="en-US" altLang="en-US" dirty="0"/>
              <a:t> Instruction : Another Property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B78C-294D-7D4E-BF48-D967F190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5625E-AC8E-F24A-B885-835222AD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097" y="1855258"/>
            <a:ext cx="3483504" cy="6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5473E6-CC75-7A4A-A3F6-E22A1AECBBB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 Application: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Encrypting</a:t>
            </a:r>
            <a:r>
              <a:rPr lang="en-US" altLang="en-US" sz="4000" dirty="0"/>
              <a:t> a String</a:t>
            </a:r>
          </a:p>
        </p:txBody>
      </p:sp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1463138" y="2689688"/>
            <a:ext cx="88411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KEY = 239	; can be any byte value </a:t>
            </a:r>
            <a:r>
              <a:rPr lang="en-US" altLang="en-US" sz="1600" b="1" dirty="0">
                <a:solidFill>
                  <a:srgbClr val="FF0000"/>
                </a:solidFill>
                <a:latin typeface="Courier New" charset="0"/>
              </a:rPr>
              <a:t>between 1-255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BUFMAX = 128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buffer  BYTE BUFMAX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+1</a:t>
            </a:r>
            <a:r>
              <a:rPr lang="en-US" altLang="en-US" sz="1600" dirty="0">
                <a:latin typeface="Courier New" charset="0"/>
              </a:rPr>
              <a:t> 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latin typeface="Courier New" charset="0"/>
              </a:rPr>
              <a:t>bufSize</a:t>
            </a:r>
            <a:r>
              <a:rPr lang="en-US" altLang="en-US" sz="1600" dirty="0">
                <a:latin typeface="Courier New" charset="0"/>
              </a:rPr>
              <a:t> DWORD BUFMAX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dirty="0" err="1">
                <a:latin typeface="Courier New" charset="0"/>
              </a:rPr>
              <a:t>ecx,bufSize</a:t>
            </a:r>
            <a:r>
              <a:rPr lang="en-US" altLang="en-US" sz="1600" dirty="0">
                <a:latin typeface="Courier New" charset="0"/>
              </a:rPr>
              <a:t>	; loop counter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esi,0	; index 0 in buffer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chemeClr val="accent3"/>
                </a:solidFill>
                <a:latin typeface="Courier New" charset="0"/>
              </a:rPr>
              <a:t>xor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buffer[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],KEY	; translate a byte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latin typeface="Courier New" charset="0"/>
              </a:rPr>
              <a:t>inc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	; point to next byte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loop L1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248905" y="1737360"/>
            <a:ext cx="99067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following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uses the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XOR</a:t>
            </a:r>
            <a:r>
              <a:rPr lang="en-US" altLang="en-US" sz="1800" dirty="0">
                <a:latin typeface="+mn-lt"/>
              </a:rPr>
              <a:t> instruction to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transform every character </a:t>
            </a:r>
            <a:r>
              <a:rPr lang="en-US" altLang="en-US" sz="1800" dirty="0">
                <a:latin typeface="+mn-lt"/>
              </a:rPr>
              <a:t>in a string into a new value.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85" y="2253437"/>
            <a:ext cx="2776240" cy="540241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896180" y="4633616"/>
            <a:ext cx="4155911" cy="11387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latin typeface="Courier New" charset="0"/>
              </a:rPr>
              <a:t>Enter the plain text</a:t>
            </a:r>
            <a:r>
              <a:rPr lang="en-US" altLang="en-US" sz="1400" dirty="0">
                <a:latin typeface="Courier New" charset="0"/>
              </a:rPr>
              <a:t>:</a:t>
            </a:r>
            <a:r>
              <a:rPr lang="en-US" altLang="en-US" sz="14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400" dirty="0">
                <a:solidFill>
                  <a:srgbClr val="C00000"/>
                </a:solidFill>
                <a:latin typeface="Courier New" charset="0"/>
              </a:rPr>
              <a:t>Attack at dawn.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Courier New" charset="0"/>
              </a:rPr>
              <a:t>Cipher text</a:t>
            </a:r>
            <a:r>
              <a:rPr lang="en-US" altLang="en-US" sz="1400" dirty="0">
                <a:latin typeface="Courier New" charset="0"/>
              </a:rPr>
              <a:t>:</a:t>
            </a:r>
            <a:r>
              <a:rPr lang="en-US" altLang="en-US" sz="14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400" dirty="0">
                <a:latin typeface="Courier New" charset="0"/>
              </a:rPr>
              <a:t>«¢¢</a:t>
            </a:r>
            <a:r>
              <a:rPr lang="en-US" altLang="en-US" sz="1400" dirty="0" err="1">
                <a:latin typeface="Courier New" charset="0"/>
              </a:rPr>
              <a:t>Äîä-Ä</a:t>
            </a:r>
            <a:r>
              <a:rPr lang="en-US" altLang="en-US" sz="1400" dirty="0">
                <a:latin typeface="Courier New" charset="0"/>
              </a:rPr>
              <a:t>¢-</a:t>
            </a:r>
            <a:r>
              <a:rPr lang="en-US" altLang="en-US" sz="1400" dirty="0" err="1">
                <a:latin typeface="Courier New" charset="0"/>
              </a:rPr>
              <a:t>ïÄÿü-Gs</a:t>
            </a:r>
            <a:endParaRPr lang="en-US" altLang="en-US" sz="1400" dirty="0">
              <a:latin typeface="Courier New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accent3"/>
                </a:solidFill>
                <a:latin typeface="Courier New" charset="0"/>
              </a:rPr>
              <a:t>Decrypted</a:t>
            </a:r>
            <a:r>
              <a:rPr lang="en-US" altLang="en-US" sz="1400" dirty="0">
                <a:latin typeface="Courier New" charset="0"/>
              </a:rPr>
              <a:t>: Attack at dawn.</a:t>
            </a:r>
          </a:p>
        </p:txBody>
      </p:sp>
    </p:spTree>
    <p:extLst>
      <p:ext uri="{BB962C8B-B14F-4D97-AF65-F5344CB8AC3E}">
        <p14:creationId xmlns:p14="http://schemas.microsoft.com/office/powerpoint/2010/main" val="56977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46E6A4-5EB8-D04C-835E-E6D65F80F3B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XOR Application: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Encrypting</a:t>
            </a:r>
            <a:r>
              <a:rPr lang="en-US" altLang="en-US" sz="4000" dirty="0"/>
              <a:t> a String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6397" y="1868201"/>
            <a:ext cx="7772400" cy="2743200"/>
          </a:xfrm>
        </p:spPr>
        <p:txBody>
          <a:bodyPr/>
          <a:lstStyle/>
          <a:p>
            <a:pPr eaLnBrk="1" hangingPunct="1"/>
            <a:r>
              <a:rPr lang="en-US" altLang="en-US"/>
              <a:t>Tasks:</a:t>
            </a:r>
          </a:p>
          <a:p>
            <a:pPr lvl="1" eaLnBrk="1" hangingPunct="1"/>
            <a:r>
              <a:rPr lang="en-US" altLang="en-US" dirty="0"/>
              <a:t>Input a message (string) from the user</a:t>
            </a:r>
          </a:p>
          <a:p>
            <a:pPr lvl="1" eaLnBrk="1" hangingPunct="1"/>
            <a:r>
              <a:rPr lang="en-US" altLang="en-US" dirty="0"/>
              <a:t>Encrypt the message</a:t>
            </a:r>
          </a:p>
          <a:p>
            <a:pPr lvl="1" eaLnBrk="1" hangingPunct="1"/>
            <a:r>
              <a:rPr lang="en-US" altLang="en-US" dirty="0"/>
              <a:t>Display the encrypted message</a:t>
            </a:r>
          </a:p>
          <a:p>
            <a:pPr lvl="1" eaLnBrk="1" hangingPunct="1"/>
            <a:r>
              <a:rPr lang="en-US" altLang="en-US" dirty="0"/>
              <a:t>Decrypt the message</a:t>
            </a:r>
          </a:p>
          <a:p>
            <a:pPr lvl="1" eaLnBrk="1" hangingPunct="1"/>
            <a:r>
              <a:rPr lang="en-US" altLang="en-US" dirty="0"/>
              <a:t>Display the decrypted message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950203" y="3971548"/>
            <a:ext cx="7848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View the </a:t>
            </a:r>
            <a:r>
              <a:rPr lang="en-US" altLang="en-US" sz="2100" dirty="0">
                <a:hlinkClick r:id="rId2"/>
              </a:rPr>
              <a:t>Encrypt.asm</a:t>
            </a:r>
            <a:r>
              <a:rPr lang="en-US" altLang="en-US" sz="2100" dirty="0"/>
              <a:t> program's source code. Sample output:</a:t>
            </a:r>
          </a:p>
        </p:txBody>
      </p:sp>
      <p:sp>
        <p:nvSpPr>
          <p:cNvPr id="38919" name="Rectangle 5"/>
          <p:cNvSpPr>
            <a:spLocks noChangeArrowheads="1"/>
          </p:cNvSpPr>
          <p:nvPr/>
        </p:nvSpPr>
        <p:spPr bwMode="auto">
          <a:xfrm>
            <a:off x="3131302" y="4742242"/>
            <a:ext cx="6911599" cy="1319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Enter the plain text:</a:t>
            </a:r>
            <a:r>
              <a:rPr lang="en-US" altLang="en-US" sz="17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700" dirty="0">
                <a:solidFill>
                  <a:srgbClr val="C00000"/>
                </a:solidFill>
                <a:latin typeface="Courier New" charset="0"/>
              </a:rPr>
              <a:t>Attack at dawn.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Cipher text:</a:t>
            </a:r>
            <a:r>
              <a:rPr lang="en-US" altLang="en-US" sz="17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700" dirty="0">
                <a:latin typeface="Courier New" charset="0"/>
              </a:rPr>
              <a:t>«¢¢</a:t>
            </a:r>
            <a:r>
              <a:rPr lang="en-US" altLang="en-US" sz="1700" dirty="0" err="1">
                <a:latin typeface="Courier New" charset="0"/>
              </a:rPr>
              <a:t>Äîä-Ä</a:t>
            </a:r>
            <a:r>
              <a:rPr lang="en-US" altLang="en-US" sz="1700" dirty="0">
                <a:latin typeface="Courier New" charset="0"/>
              </a:rPr>
              <a:t>¢-</a:t>
            </a:r>
            <a:r>
              <a:rPr lang="en-US" altLang="en-US" sz="1700" dirty="0" err="1">
                <a:latin typeface="Courier New" charset="0"/>
              </a:rPr>
              <a:t>ïÄÿü-Gs</a:t>
            </a:r>
            <a:endParaRPr lang="en-US" altLang="en-US" sz="1700" dirty="0">
              <a:latin typeface="Courier New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Decrypted: Attack at dawn.</a:t>
            </a:r>
          </a:p>
        </p:txBody>
      </p:sp>
    </p:spTree>
    <p:extLst>
      <p:ext uri="{BB962C8B-B14F-4D97-AF65-F5344CB8AC3E}">
        <p14:creationId xmlns:p14="http://schemas.microsoft.com/office/powerpoint/2010/main" val="52329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30FCFC4-BA23-A84D-BD9D-EC821587F4C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NOT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chemeClr val="tx1"/>
                </a:solidFill>
              </a:rPr>
              <a:t>Instruction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6900"/>
            <a:ext cx="7772400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Boolean </a:t>
            </a:r>
            <a:r>
              <a:rPr lang="en-US" altLang="en-US" b="1" dirty="0"/>
              <a:t>NOT</a:t>
            </a:r>
            <a:r>
              <a:rPr lang="en-US" altLang="en-US" dirty="0"/>
              <a:t> operation on a single destination operand</a:t>
            </a:r>
          </a:p>
          <a:p>
            <a:pPr eaLnBrk="1" hangingPunct="1"/>
            <a:r>
              <a:rPr lang="en-US" altLang="en-US" b="1" dirty="0"/>
              <a:t>Syntax</a:t>
            </a:r>
            <a:r>
              <a:rPr lang="en-US" altLang="en-US" dirty="0"/>
              <a:t>:     </a:t>
            </a:r>
            <a:r>
              <a:rPr lang="en-US" altLang="en-US" b="1" dirty="0">
                <a:solidFill>
                  <a:schemeClr val="accent3"/>
                </a:solidFill>
                <a:latin typeface="Courier New" charset="0"/>
              </a:rPr>
              <a:t>NOT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i="1" dirty="0">
                <a:latin typeface="Courier New" charset="0"/>
              </a:rPr>
              <a:t>destination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6471666" y="3167018"/>
            <a:ext cx="990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solidFill>
                  <a:srgbClr val="00B050"/>
                </a:solidFill>
              </a:rPr>
              <a:t>NOT</a:t>
            </a:r>
          </a:p>
        </p:txBody>
      </p:sp>
      <p:graphicFrame>
        <p:nvGraphicFramePr>
          <p:cNvPr id="102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544740"/>
              </p:ext>
            </p:extLst>
          </p:nvPr>
        </p:nvGraphicFramePr>
        <p:xfrm>
          <a:off x="1198786" y="3661438"/>
          <a:ext cx="39624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4" name="VISIO" r:id="rId3" imgW="2321052" imgH="574548" progId="Visio.Drawing.6">
                  <p:embed/>
                </p:oleObj>
              </mc:Choice>
              <mc:Fallback>
                <p:oleObj name="VISIO" r:id="rId3" imgW="2321052" imgH="574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786" y="3661438"/>
                        <a:ext cx="396240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30" y="3776618"/>
            <a:ext cx="126523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042" y="2248063"/>
            <a:ext cx="1212624" cy="7246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7280" y="5144588"/>
            <a:ext cx="509678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Flags</a:t>
            </a:r>
            <a:r>
              <a:rPr lang="en-US" sz="2000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No flags </a:t>
            </a:r>
            <a:r>
              <a:rPr lang="en-US" dirty="0">
                <a:solidFill>
                  <a:srgbClr val="2F2A2B"/>
                </a:solidFill>
              </a:rPr>
              <a:t>are affected by the NOT instruction.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3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5" y="1943399"/>
            <a:ext cx="6172200" cy="32950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553F4A0-2CF9-C54F-8D2A-71758F9096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TEST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399" y="1763119"/>
            <a:ext cx="10351169" cy="28929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b="1" dirty="0">
                <a:solidFill>
                  <a:schemeClr val="accent3"/>
                </a:solidFill>
              </a:rPr>
              <a:t>nondestructive </a:t>
            </a:r>
            <a:r>
              <a:rPr lang="en-US" altLang="en-US" sz="2500" b="1" dirty="0">
                <a:solidFill>
                  <a:srgbClr val="C00000"/>
                </a:solidFill>
              </a:rPr>
              <a:t>AND</a:t>
            </a:r>
            <a:r>
              <a:rPr lang="en-US" altLang="en-US" b="1" dirty="0">
                <a:solidFill>
                  <a:schemeClr val="accent3"/>
                </a:solidFill>
              </a:rPr>
              <a:t> operation </a:t>
            </a:r>
            <a:r>
              <a:rPr lang="en-US" altLang="en-US" dirty="0"/>
              <a:t>between </a:t>
            </a:r>
            <a:r>
              <a:rPr lang="en-US" altLang="en-US" b="1" dirty="0"/>
              <a:t>each pair of matching bits </a:t>
            </a:r>
            <a:r>
              <a:rPr lang="en-US" altLang="en-US" dirty="0"/>
              <a:t>in two operands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No operands are modified</a:t>
            </a:r>
            <a:r>
              <a:rPr lang="en-US" altLang="en-US" dirty="0"/>
              <a:t>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S</a:t>
            </a:r>
            <a:r>
              <a:rPr lang="en-US" b="1" dirty="0">
                <a:solidFill>
                  <a:srgbClr val="00B050"/>
                </a:solidFill>
              </a:rPr>
              <a:t>ets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>
                <a:solidFill>
                  <a:srgbClr val="2F2A2B"/>
                </a:solidFill>
              </a:rPr>
              <a:t> flags based on the value assigned to the destination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operand.</a:t>
            </a:r>
            <a:endParaRPr lang="en-US" altLang="en-US" dirty="0"/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2316480" y="4361575"/>
            <a:ext cx="3810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test</a:t>
            </a:r>
            <a:r>
              <a:rPr lang="en-US" altLang="en-US" sz="1800" b="1" dirty="0">
                <a:latin typeface="Courier New" charset="0"/>
              </a:rPr>
              <a:t> al,000000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11</a:t>
            </a:r>
            <a:r>
              <a:rPr lang="en-US" altLang="en-US" sz="1800" b="1" dirty="0">
                <a:latin typeface="Courier New" charset="0"/>
              </a:rPr>
              <a:t>b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jnz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ValueFound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1248" y="449713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ZF = 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4653" y="3962692"/>
            <a:ext cx="6139309" cy="44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Example 1</a:t>
            </a:r>
            <a:r>
              <a:rPr lang="en-US" altLang="en-US" dirty="0"/>
              <a:t>: jump to a label if </a:t>
            </a:r>
            <a:r>
              <a:rPr lang="en-US" altLang="en-US" u="sng" dirty="0"/>
              <a:t>either</a:t>
            </a:r>
            <a:r>
              <a:rPr lang="en-US" altLang="en-US" dirty="0"/>
              <a:t> </a:t>
            </a:r>
            <a:r>
              <a:rPr lang="en-US" altLang="en-US" b="1" dirty="0"/>
              <a:t>bit 0</a:t>
            </a:r>
            <a:r>
              <a:rPr lang="en-US" altLang="en-US" dirty="0"/>
              <a:t> or </a:t>
            </a:r>
            <a:r>
              <a:rPr lang="en-US" altLang="en-US" b="1" dirty="0"/>
              <a:t>bit 1</a:t>
            </a:r>
            <a:r>
              <a:rPr lang="en-US" altLang="en-US" dirty="0"/>
              <a:t> in AL is </a:t>
            </a:r>
            <a:r>
              <a:rPr lang="en-US" altLang="en-US" b="1" dirty="0">
                <a:solidFill>
                  <a:srgbClr val="00B050"/>
                </a:solidFill>
              </a:rPr>
              <a:t>set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3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345" y="4215618"/>
            <a:ext cx="10075176" cy="156725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Compares the </a:t>
            </a:r>
            <a:r>
              <a:rPr lang="en-US" altLang="en-US" b="1" dirty="0"/>
              <a:t>destination</a:t>
            </a:r>
            <a:r>
              <a:rPr lang="en-US" altLang="en-US" dirty="0"/>
              <a:t> operand to the </a:t>
            </a:r>
            <a:r>
              <a:rPr lang="en-US" altLang="en-US" b="1" dirty="0"/>
              <a:t>source</a:t>
            </a:r>
            <a:r>
              <a:rPr lang="en-US" altLang="en-US" dirty="0"/>
              <a:t> operand (</a:t>
            </a:r>
            <a:r>
              <a:rPr lang="en-US" altLang="en-US" sz="1800" dirty="0">
                <a:solidFill>
                  <a:schemeClr val="accent3"/>
                </a:solidFill>
              </a:rPr>
              <a:t>HOW</a:t>
            </a:r>
            <a:r>
              <a:rPr lang="en-US" altLang="en-US" dirty="0"/>
              <a:t> 🤔)</a:t>
            </a:r>
          </a:p>
          <a:p>
            <a:pPr lvl="1"/>
            <a:r>
              <a:rPr lang="en-US" sz="1700" b="1" dirty="0">
                <a:solidFill>
                  <a:schemeClr val="accent3"/>
                </a:solidFill>
              </a:rPr>
              <a:t>CMP</a:t>
            </a:r>
            <a:r>
              <a:rPr lang="en-US" sz="1700" dirty="0">
                <a:solidFill>
                  <a:srgbClr val="2F2A2B"/>
                </a:solidFill>
              </a:rPr>
              <a:t> performs </a:t>
            </a:r>
            <a:r>
              <a:rPr lang="en-US" sz="1700" b="1" dirty="0">
                <a:solidFill>
                  <a:srgbClr val="C00000"/>
                </a:solidFill>
              </a:rPr>
              <a:t>implied subtraction </a:t>
            </a:r>
            <a:r>
              <a:rPr lang="en-US" sz="1700" dirty="0">
                <a:solidFill>
                  <a:srgbClr val="2F2A2B"/>
                </a:solidFill>
              </a:rPr>
              <a:t>of </a:t>
            </a:r>
            <a:r>
              <a:rPr lang="en-US" sz="1700" b="1" dirty="0">
                <a:solidFill>
                  <a:srgbClr val="2F2A2B"/>
                </a:solidFill>
              </a:rPr>
              <a:t>source operand </a:t>
            </a:r>
            <a:r>
              <a:rPr lang="en-US" sz="1700" dirty="0">
                <a:solidFill>
                  <a:srgbClr val="2F2A2B"/>
                </a:solidFill>
              </a:rPr>
              <a:t>from </a:t>
            </a:r>
            <a:r>
              <a:rPr lang="en-US" sz="1700" b="1" dirty="0">
                <a:solidFill>
                  <a:srgbClr val="2F2A2B"/>
                </a:solidFill>
              </a:rPr>
              <a:t>destination operand</a:t>
            </a:r>
            <a:endParaRPr lang="en-US" sz="1700" dirty="0">
              <a:solidFill>
                <a:srgbClr val="2F2A2B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700" b="1" u="sng" dirty="0">
                <a:solidFill>
                  <a:schemeClr val="accent3"/>
                </a:solidFill>
              </a:rPr>
              <a:t>Nondestructive subtraction</a:t>
            </a:r>
            <a:r>
              <a:rPr lang="en-US" altLang="en-US" sz="1700" b="1" dirty="0">
                <a:solidFill>
                  <a:schemeClr val="accent3"/>
                </a:solidFill>
              </a:rPr>
              <a:t> </a:t>
            </a:r>
            <a:r>
              <a:rPr lang="en-US" altLang="en-US" sz="1700" dirty="0"/>
              <a:t>of source from destination (</a:t>
            </a:r>
            <a:r>
              <a:rPr lang="en-US" altLang="en-US" sz="1700" dirty="0">
                <a:solidFill>
                  <a:srgbClr val="C00000"/>
                </a:solidFill>
              </a:rPr>
              <a:t>destination operand is not changed</a:t>
            </a:r>
            <a:r>
              <a:rPr lang="en-US" altLang="en-US" sz="1700" dirty="0"/>
              <a:t>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</a:t>
            </a:r>
            <a:endParaRPr lang="en-US" altLang="en-US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854" y="1866998"/>
            <a:ext cx="9905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most common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sz="2200" b="1" dirty="0" err="1">
                <a:solidFill>
                  <a:schemeClr val="accent3"/>
                </a:solidFill>
              </a:rPr>
              <a:t>boolean</a:t>
            </a:r>
            <a:r>
              <a:rPr lang="en-US" sz="2200" b="1" dirty="0">
                <a:solidFill>
                  <a:schemeClr val="accent3"/>
                </a:solidFill>
              </a:rPr>
              <a:t> expressions </a:t>
            </a:r>
            <a:r>
              <a:rPr lang="en-US" dirty="0"/>
              <a:t>involve some type of </a:t>
            </a:r>
            <a:r>
              <a:rPr lang="en-US" b="1" dirty="0">
                <a:solidFill>
                  <a:srgbClr val="C00000"/>
                </a:solidFill>
              </a:rPr>
              <a:t>comparison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6185" y="2298838"/>
            <a:ext cx="3872855" cy="115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0429" y="3582733"/>
            <a:ext cx="677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is used to compare integers (</a:t>
            </a:r>
            <a:r>
              <a:rPr lang="en-US" dirty="0">
                <a:solidFill>
                  <a:schemeClr val="accent3"/>
                </a:solidFill>
              </a:rPr>
              <a:t>signed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)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002" y="5653604"/>
            <a:ext cx="245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accent3"/>
                </a:solidFill>
              </a:rPr>
              <a:t>CMP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i="1" dirty="0">
                <a:solidFill>
                  <a:schemeClr val="tx2"/>
                </a:solidFill>
              </a:rPr>
              <a:t>destination, source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18536" y="44170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</a:rPr>
              <a:t>🗝</a:t>
            </a:r>
          </a:p>
        </p:txBody>
      </p:sp>
    </p:spTree>
    <p:extLst>
      <p:ext uri="{BB962C8B-B14F-4D97-AF65-F5344CB8AC3E}">
        <p14:creationId xmlns:p14="http://schemas.microsoft.com/office/powerpoint/2010/main" val="87540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sz="4000" b="1" dirty="0">
                <a:solidFill>
                  <a:srgbClr val="C00000"/>
                </a:solidFill>
              </a:rPr>
              <a:t>unsigned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961" y="1874232"/>
            <a:ext cx="100107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changes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Auxiliary Carry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>
                <a:solidFill>
                  <a:schemeClr val="accent3"/>
                </a:solidFill>
              </a:rPr>
              <a:t>Parity</a:t>
            </a:r>
            <a:r>
              <a:rPr lang="en-US" dirty="0">
                <a:solidFill>
                  <a:srgbClr val="2F2A2B"/>
                </a:solidFill>
              </a:rPr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According to the value the destination operand would have had if actual </a:t>
            </a:r>
            <a:r>
              <a:rPr lang="en-US" dirty="0">
                <a:solidFill>
                  <a:srgbClr val="C00000"/>
                </a:solidFill>
              </a:rPr>
              <a:t>subtraction </a:t>
            </a:r>
            <a:r>
              <a:rPr lang="en-US" dirty="0">
                <a:solidFill>
                  <a:srgbClr val="2F2A2B"/>
                </a:solidFill>
              </a:rPr>
              <a:t>had taken place.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rgbClr val="2F2A2B"/>
                </a:solidFill>
              </a:rPr>
              <a:t>When two </a:t>
            </a:r>
            <a:r>
              <a:rPr lang="en-US" b="1" dirty="0">
                <a:solidFill>
                  <a:schemeClr val="accent3"/>
                </a:solidFill>
              </a:rPr>
              <a:t>unsigned operands </a:t>
            </a:r>
            <a:r>
              <a:rPr lang="en-US" dirty="0">
                <a:solidFill>
                  <a:srgbClr val="2F2A2B"/>
                </a:solidFill>
              </a:rPr>
              <a:t>are compared,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 indicate the following relations between operands: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6185" y="3902192"/>
            <a:ext cx="6524647" cy="1729030"/>
            <a:chOff x="3886200" y="4328912"/>
            <a:chExt cx="6524647" cy="17290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4328912"/>
              <a:ext cx="5143500" cy="172903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029700" y="4824095"/>
              <a:ext cx="1381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Why CF is 1?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06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sz="4000" b="1" dirty="0">
                <a:solidFill>
                  <a:srgbClr val="C00000"/>
                </a:solidFill>
              </a:rPr>
              <a:t>signed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4961" y="1836899"/>
            <a:ext cx="10010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r>
              <a:rPr lang="en-US" dirty="0">
                <a:solidFill>
                  <a:srgbClr val="2F2A2B"/>
                </a:solidFill>
              </a:rPr>
              <a:t>   2) </a:t>
            </a:r>
            <a:r>
              <a:rPr lang="en-US" dirty="0"/>
              <a:t>When two </a:t>
            </a:r>
            <a:r>
              <a:rPr lang="en-US" b="1" dirty="0">
                <a:solidFill>
                  <a:schemeClr val="accent3"/>
                </a:solidFill>
              </a:rPr>
              <a:t>signed operands </a:t>
            </a:r>
            <a:r>
              <a:rPr lang="en-US" dirty="0"/>
              <a:t>are compared,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Sign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/>
              <a:t>, and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/>
              <a:t> flags indicate the following relations between operands:</a:t>
            </a:r>
          </a:p>
          <a:p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77" y="3413766"/>
            <a:ext cx="4217012" cy="17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4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C00000"/>
                </a:solidFill>
              </a:rPr>
              <a:t>unsigned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0429" y="2527865"/>
            <a:ext cx="9302646" cy="1676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Example1</a:t>
            </a:r>
            <a:r>
              <a:rPr lang="en-US" altLang="en-US" dirty="0"/>
              <a:t>: destination == source</a:t>
            </a:r>
          </a:p>
        </p:txBody>
      </p:sp>
      <p:sp>
        <p:nvSpPr>
          <p:cNvPr id="19462" name="Text Box 1028"/>
          <p:cNvSpPr txBox="1">
            <a:spLocks noChangeArrowheads="1"/>
          </p:cNvSpPr>
          <p:nvPr/>
        </p:nvSpPr>
        <p:spPr bwMode="auto">
          <a:xfrm>
            <a:off x="2105511" y="3145085"/>
            <a:ext cx="609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al,5	; Zero flag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set</a:t>
            </a:r>
          </a:p>
        </p:txBody>
      </p:sp>
      <p:grpSp>
        <p:nvGrpSpPr>
          <p:cNvPr id="19463" name="Group 1033"/>
          <p:cNvGrpSpPr>
            <a:grpSpLocks/>
          </p:cNvGrpSpPr>
          <p:nvPr/>
        </p:nvGrpSpPr>
        <p:grpSpPr bwMode="auto">
          <a:xfrm>
            <a:off x="1250429" y="4354690"/>
            <a:ext cx="7772400" cy="1447800"/>
            <a:chOff x="432" y="2640"/>
            <a:chExt cx="4896" cy="912"/>
          </a:xfrm>
        </p:grpSpPr>
        <p:sp>
          <p:nvSpPr>
            <p:cNvPr id="19464" name="Rectangle 1029"/>
            <p:cNvSpPr>
              <a:spLocks noChangeArrowheads="1"/>
            </p:cNvSpPr>
            <p:nvPr/>
          </p:nvSpPr>
          <p:spPr bwMode="auto">
            <a:xfrm>
              <a:off x="432" y="264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Example2</a:t>
              </a:r>
              <a:r>
                <a:rPr lang="en-US" altLang="en-US" sz="2000" dirty="0">
                  <a:latin typeface="+mn-lt"/>
                </a:rPr>
                <a:t>: destination &lt; source</a:t>
              </a:r>
            </a:p>
          </p:txBody>
        </p:sp>
        <p:sp>
          <p:nvSpPr>
            <p:cNvPr id="19465" name="Text Box 1031"/>
            <p:cNvSpPr txBox="1">
              <a:spLocks noChangeArrowheads="1"/>
            </p:cNvSpPr>
            <p:nvPr/>
          </p:nvSpPr>
          <p:spPr bwMode="auto">
            <a:xfrm>
              <a:off x="960" y="3024"/>
              <a:ext cx="3840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32004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2004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mov al,4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solidFill>
                    <a:schemeClr val="accent3"/>
                  </a:solidFill>
                  <a:latin typeface="+mn-lt"/>
                </a:rPr>
                <a:t>cmp</a:t>
              </a:r>
              <a:r>
                <a:rPr lang="en-US" altLang="en-US" sz="1800" b="1" dirty="0">
                  <a:solidFill>
                    <a:schemeClr val="accent3"/>
                  </a:solidFill>
                  <a:latin typeface="+mn-lt"/>
                </a:rPr>
                <a:t> </a:t>
              </a:r>
              <a:r>
                <a:rPr lang="en-US" altLang="en-US" sz="1800" b="1" dirty="0">
                  <a:latin typeface="+mn-lt"/>
                </a:rPr>
                <a:t>al,5	; Carry flag </a:t>
              </a:r>
              <a:r>
                <a:rPr lang="en-US" altLang="en-US" sz="1800" b="1" dirty="0">
                  <a:solidFill>
                    <a:srgbClr val="C00000"/>
                  </a:solidFill>
                  <a:latin typeface="+mn-lt"/>
                </a:rPr>
                <a:t>set</a:t>
              </a:r>
            </a:p>
          </p:txBody>
        </p:sp>
      </p:grp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197963" y="1845004"/>
            <a:ext cx="9310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comparisons shown here are performed with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unsigned integers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247" y="2389885"/>
            <a:ext cx="4147979" cy="1394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5233" y="52075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91041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A9C052-6683-E64C-AD4A-69E639DC57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C00000"/>
                </a:solidFill>
              </a:rPr>
              <a:t>unsigned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54967"/>
            <a:ext cx="6172200" cy="609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Example3</a:t>
            </a:r>
            <a:r>
              <a:rPr lang="en-US" altLang="en-US" dirty="0"/>
              <a:t>: destination &gt; source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932122" y="2564567"/>
            <a:ext cx="609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latin typeface="Courier New" charset="0"/>
              </a:rPr>
              <a:t> al,5	; ZF = 0, CF = 0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2896023" y="3635876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/>
              <a:t>(both the </a:t>
            </a:r>
            <a:r>
              <a:rPr lang="en-US" altLang="en-US" sz="2000" dirty="0">
                <a:solidFill>
                  <a:schemeClr val="accent3"/>
                </a:solidFill>
              </a:rPr>
              <a:t>Zero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chemeClr val="accent3"/>
                </a:solidFill>
              </a:rPr>
              <a:t>Carry</a:t>
            </a:r>
            <a:r>
              <a:rPr lang="en-US" altLang="en-US" sz="2000" dirty="0"/>
              <a:t> flags are </a:t>
            </a:r>
            <a:r>
              <a:rPr lang="en-US" altLang="en-US" sz="2000" dirty="0">
                <a:solidFill>
                  <a:srgbClr val="C00000"/>
                </a:solidFill>
              </a:rPr>
              <a:t>clear</a:t>
            </a:r>
            <a:r>
              <a:rPr lang="en-US" altLang="en-US" sz="20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62" y="1989429"/>
            <a:ext cx="4147979" cy="13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FF584F-3339-2247-8F93-78941614A0B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  (</a:t>
            </a:r>
            <a:r>
              <a:rPr lang="en-US" altLang="en-US" sz="4000" b="1" dirty="0">
                <a:solidFill>
                  <a:srgbClr val="C00000"/>
                </a:solidFill>
              </a:rPr>
              <a:t>signed integers</a:t>
            </a:r>
            <a:r>
              <a:rPr lang="en-US" altLang="en-US" sz="4000" dirty="0"/>
              <a:t>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8484" y="2916090"/>
            <a:ext cx="6172200" cy="609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   </a:t>
            </a:r>
            <a:r>
              <a:rPr lang="en-US" altLang="en-US" b="1" dirty="0">
                <a:solidFill>
                  <a:schemeClr val="accent3"/>
                </a:solidFill>
              </a:rPr>
              <a:t>Example1</a:t>
            </a:r>
            <a:r>
              <a:rPr lang="en-US" altLang="en-US" dirty="0"/>
              <a:t>: destination &gt; source</a:t>
            </a: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2005684" y="3373290"/>
            <a:ext cx="6858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743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al,-2	; Sign flag == Overflow flag</a:t>
            </a:r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1197963" y="1845004"/>
            <a:ext cx="9310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comparisons shown here are performed with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signed integers</a:t>
            </a:r>
            <a:endParaRPr lang="en-US" altLang="en-US" sz="2000" dirty="0">
              <a:latin typeface="+mn-lt"/>
            </a:endParaRPr>
          </a:p>
        </p:txBody>
      </p:sp>
      <p:sp>
        <p:nvSpPr>
          <p:cNvPr id="21512" name="Rectangle 7"/>
          <p:cNvSpPr>
            <a:spLocks noChangeArrowheads="1"/>
          </p:cNvSpPr>
          <p:nvPr/>
        </p:nvSpPr>
        <p:spPr bwMode="auto">
          <a:xfrm>
            <a:off x="1548484" y="4516290"/>
            <a:ext cx="6172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Example2</a:t>
            </a:r>
            <a:r>
              <a:rPr lang="en-US" altLang="en-US" sz="2000" dirty="0"/>
              <a:t>: destination &lt; source</a:t>
            </a:r>
          </a:p>
        </p:txBody>
      </p:sp>
      <p:sp>
        <p:nvSpPr>
          <p:cNvPr id="21513" name="Text Box 8"/>
          <p:cNvSpPr txBox="1">
            <a:spLocks noChangeArrowheads="1"/>
          </p:cNvSpPr>
          <p:nvPr/>
        </p:nvSpPr>
        <p:spPr bwMode="auto">
          <a:xfrm>
            <a:off x="2005684" y="4973490"/>
            <a:ext cx="6858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743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al,-1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al,5	; Sign flag </a:t>
            </a:r>
            <a:r>
              <a:rPr lang="en-US" altLang="en-US" sz="1800" b="1" dirty="0">
                <a:latin typeface="Courier New" charset="0"/>
                <a:sym typeface="Symbol" charset="2"/>
              </a:rPr>
              <a:t>!=</a:t>
            </a:r>
            <a:r>
              <a:rPr lang="en-US" altLang="en-US" sz="1800" b="1" dirty="0">
                <a:latin typeface="Courier New" charset="0"/>
              </a:rPr>
              <a:t> Overflow flag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21" y="1992009"/>
            <a:ext cx="3791588" cy="1605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77145" y="362005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4766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5" y="194339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chemeClr val="accent3"/>
                </a:solidFill>
              </a:rPr>
              <a:t>Conditional</a:t>
            </a: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6514" y="3590913"/>
            <a:ext cx="4620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2A2B"/>
                </a:solidFill>
                <a:latin typeface="Helvetica" charset="0"/>
              </a:rPr>
              <a:t>Implement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high-level logic structures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using a combination of </a:t>
            </a: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Helvetica" charset="0"/>
              </a:rPr>
              <a:t>comparisons</a:t>
            </a:r>
            <a:r>
              <a:rPr lang="en-US" sz="2400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Helvetica" charset="0"/>
              </a:rPr>
              <a:t>jumps</a:t>
            </a:r>
            <a:r>
              <a:rPr lang="en-US" sz="24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2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31843" y="2539289"/>
            <a:ext cx="323277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7465005" y="4653056"/>
            <a:ext cx="326430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9" y="939271"/>
            <a:ext cx="8769646" cy="44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b="1" dirty="0">
                <a:solidFill>
                  <a:srgbClr val="00B050"/>
                </a:solidFill>
              </a:rPr>
              <a:t>Specific flags</a:t>
            </a:r>
          </a:p>
          <a:p>
            <a:pPr lvl="1" eaLnBrk="1" hangingPunct="1"/>
            <a:r>
              <a:rPr lang="en-US" altLang="en-US" sz="2600" b="1" dirty="0">
                <a:solidFill>
                  <a:srgbClr val="7030A0"/>
                </a:solidFill>
              </a:rPr>
              <a:t>Equality</a:t>
            </a:r>
          </a:p>
          <a:p>
            <a:pPr lvl="1" eaLnBrk="1" hangingPunct="1"/>
            <a:r>
              <a:rPr lang="en-US" altLang="en-US" sz="2600" b="1" dirty="0">
                <a:solidFill>
                  <a:schemeClr val="tx1"/>
                </a:solidFill>
              </a:rPr>
              <a:t>Unsigned comparisons</a:t>
            </a:r>
          </a:p>
          <a:p>
            <a:pPr lvl="1" eaLnBrk="1" hangingPunct="1"/>
            <a:r>
              <a:rPr lang="en-US" altLang="en-US" sz="2600" b="1" dirty="0">
                <a:solidFill>
                  <a:srgbClr val="C00000"/>
                </a:solidFill>
              </a:rPr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/>
              <a:t> 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/>
              <a:t> Search of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6366" y="2184169"/>
            <a:ext cx="5920354" cy="18004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</a:t>
            </a:r>
            <a:r>
              <a:rPr lang="en-US" sz="2000" b="1" u="sng" dirty="0">
                <a:solidFill>
                  <a:schemeClr val="accent3"/>
                </a:solidFill>
                <a:latin typeface="Helvetica" charset="0"/>
              </a:rPr>
              <a:t>branch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633995" y="2107769"/>
            <a:ext cx="929899" cy="1828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702508" y="1778671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3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57A6D35-2507-0F4E-9280-464FA5934B3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Boolean</a:t>
            </a:r>
            <a:r>
              <a:rPr lang="en-US" altLang="en-US" sz="4000" dirty="0"/>
              <a:t> and </a:t>
            </a:r>
            <a:r>
              <a:rPr lang="en-US" altLang="en-US" sz="4000" b="1" dirty="0">
                <a:solidFill>
                  <a:srgbClr val="00B050"/>
                </a:solidFill>
              </a:rPr>
              <a:t>Comparison</a:t>
            </a:r>
            <a:r>
              <a:rPr lang="en-US" altLang="en-US" sz="4000" dirty="0">
                <a:solidFill>
                  <a:srgbClr val="00B050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512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04079" y="1926236"/>
            <a:ext cx="5486400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CPU Status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AND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OR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XOR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accent3"/>
                </a:solidFill>
              </a:rPr>
              <a:t> NOT Instruction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 TEST Instruction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 CMP Instruction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147279" y="3187574"/>
            <a:ext cx="665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Helvetica" charset="0"/>
              </a:rPr>
              <a:t>Boolean operations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are the core of all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decision statements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because they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affect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3398520" y="2575560"/>
            <a:ext cx="579120" cy="16490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4250" y="1856367"/>
            <a:ext cx="3232775" cy="1155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4677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28C032-811B-A54E-ADB9-8348FB59ADE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 err="1">
                <a:solidFill>
                  <a:schemeClr val="accent3"/>
                </a:solidFill>
              </a:rPr>
              <a:t>J</a:t>
            </a:r>
            <a:r>
              <a:rPr lang="en-US" altLang="en-US" sz="2800" b="1" i="1" dirty="0" err="1">
                <a:solidFill>
                  <a:srgbClr val="C00000"/>
                </a:solidFill>
              </a:rPr>
              <a:t>cond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894584"/>
            <a:ext cx="9753600" cy="4191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dirty="0">
                <a:solidFill>
                  <a:schemeClr val="accent3"/>
                </a:solidFill>
              </a:rPr>
              <a:t>conditional jump instruction </a:t>
            </a:r>
            <a:r>
              <a:rPr lang="en-US" altLang="en-US" sz="2500" b="1" dirty="0">
                <a:solidFill>
                  <a:schemeClr val="accent3"/>
                </a:solidFill>
              </a:rPr>
              <a:t>branches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sz="2400" dirty="0">
                <a:solidFill>
                  <a:srgbClr val="C00000"/>
                </a:solidFill>
              </a:rPr>
              <a:t>a label </a:t>
            </a:r>
          </a:p>
          <a:p>
            <a:pPr lvl="1">
              <a:buFont typeface="Courier New" charset="0"/>
              <a:buChar char="o"/>
            </a:pPr>
            <a:r>
              <a:rPr lang="en-US" altLang="en-US" sz="2800" dirty="0">
                <a:solidFill>
                  <a:srgbClr val="C00000"/>
                </a:solidFill>
              </a:rPr>
              <a:t> When</a:t>
            </a:r>
            <a:r>
              <a:rPr lang="en-US" altLang="en-US" dirty="0"/>
              <a:t> specific </a:t>
            </a:r>
            <a:r>
              <a:rPr lang="en-US" altLang="en-US" b="1" u="sng" dirty="0"/>
              <a:t>status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flag </a:t>
            </a:r>
            <a:r>
              <a:rPr lang="en-US" altLang="en-US" dirty="0"/>
              <a:t>condition</a:t>
            </a:r>
            <a:r>
              <a:rPr lang="en-US" altLang="en-US" b="1" dirty="0"/>
              <a:t> is </a:t>
            </a:r>
            <a:r>
              <a:rPr lang="en-US" altLang="en-US" b="1" u="sng" dirty="0"/>
              <a:t>true</a:t>
            </a:r>
            <a:endParaRPr lang="en-US" altLang="en-US" u="sng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en-US" dirty="0"/>
              <a:t> Syntax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                  </a:t>
            </a:r>
            <a:r>
              <a:rPr lang="en-US" b="1" dirty="0" err="1">
                <a:solidFill>
                  <a:schemeClr val="accent3"/>
                </a:solidFill>
              </a:rPr>
              <a:t>J</a:t>
            </a:r>
            <a:r>
              <a:rPr lang="en-US" b="1" dirty="0" err="1">
                <a:solidFill>
                  <a:srgbClr val="C00000"/>
                </a:solidFill>
              </a:rPr>
              <a:t>cond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destination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7070" y="3597325"/>
            <a:ext cx="7769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  <a:latin typeface="Helvetica" charset="0"/>
              </a:rPr>
              <a:t>cond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refers to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 flag condition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identifying the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state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of one or more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examples are based on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Carry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flags: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7" y="4615721"/>
            <a:ext cx="5105073" cy="160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989" y="4854259"/>
            <a:ext cx="2835770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CPU status flags are most commonly </a:t>
            </a:r>
            <a:r>
              <a:rPr lang="en-US" b="1" u="sng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 by </a:t>
            </a:r>
          </a:p>
          <a:p>
            <a:r>
              <a:rPr lang="en-US" dirty="0">
                <a:solidFill>
                  <a:schemeClr val="accent3"/>
                </a:solidFill>
              </a:rPr>
              <a:t>arithmetic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comparison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 err="1">
                <a:solidFill>
                  <a:schemeClr val="accent3"/>
                </a:solidFill>
              </a:rPr>
              <a:t>boolean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instructions.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9143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 (</a:t>
            </a:r>
            <a:r>
              <a:rPr lang="en-US" altLang="en-US" sz="4000" b="1" dirty="0">
                <a:solidFill>
                  <a:srgbClr val="00B050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</a:t>
            </a:r>
            <a:r>
              <a:rPr lang="en-US" b="1" u="sng" dirty="0">
                <a:solidFill>
                  <a:schemeClr val="accent3"/>
                </a:solidFill>
                <a:latin typeface="Helvetica" charset="0"/>
              </a:rPr>
              <a:t>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05911" y="3000824"/>
            <a:ext cx="3769751" cy="523220"/>
            <a:chOff x="7039733" y="4530211"/>
            <a:chExt cx="376975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330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or NOT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291994" y="3180518"/>
            <a:ext cx="68517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  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 compares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(Jump if zero) instruction jumps to label L1 </a:t>
            </a: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if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Zero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was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u="sng" dirty="0">
                <a:latin typeface="Helvetica" charset="0"/>
              </a:rPr>
              <a:t>by the CMP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4515" y="4252811"/>
            <a:ext cx="4920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1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61" y="3311111"/>
            <a:ext cx="2323911" cy="29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 (</a:t>
            </a:r>
            <a:r>
              <a:rPr lang="en-US" altLang="en-US" sz="4000" b="1" dirty="0">
                <a:solidFill>
                  <a:srgbClr val="00B050"/>
                </a:solidFill>
              </a:rPr>
              <a:t>Example2</a:t>
            </a:r>
            <a:r>
              <a:rPr lang="en-US" altLang="en-US" sz="4000" b="1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an operation such as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>
                <a:solidFill>
                  <a:srgbClr val="2F2A2B"/>
                </a:solidFill>
                <a:latin typeface="Helvetica" charset="0"/>
              </a:rPr>
              <a:t>. 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causes a 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5454" y="3133597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362837" y="3801141"/>
            <a:ext cx="10245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/>
              <a:t> instruction performs a </a:t>
            </a:r>
            <a:r>
              <a:rPr lang="en-US" dirty="0">
                <a:solidFill>
                  <a:schemeClr val="accent3"/>
                </a:solidFill>
              </a:rPr>
              <a:t>bitwise AND </a:t>
            </a:r>
            <a:r>
              <a:rPr lang="en-US" dirty="0"/>
              <a:t>on the DL register, </a:t>
            </a:r>
            <a:r>
              <a:rPr lang="en-US" b="1" dirty="0"/>
              <a:t>affecting </a:t>
            </a: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Zero flag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JNZ</a:t>
            </a:r>
            <a:r>
              <a:rPr lang="en-US" dirty="0"/>
              <a:t> (jump if not Zero) instruction jumps if the </a:t>
            </a:r>
            <a:r>
              <a:rPr lang="en-US" dirty="0">
                <a:solidFill>
                  <a:schemeClr val="accent3"/>
                </a:solidFill>
              </a:rPr>
              <a:t>Zero flag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2989" y="46148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dl,10110000b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jnz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L2                             ; jump if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ZF = 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5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Types</a:t>
            </a:r>
            <a:r>
              <a:rPr lang="en-US" altLang="en-US" sz="4000" dirty="0"/>
              <a:t> of Conditional Jumps Instructions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3" y="3315783"/>
            <a:ext cx="969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The conditional jump instructions can be divided into </a:t>
            </a:r>
            <a:r>
              <a:rPr lang="en-US" sz="2400" b="1" dirty="0">
                <a:solidFill>
                  <a:schemeClr val="accent3"/>
                </a:solidFill>
              </a:rPr>
              <a:t>four groups</a:t>
            </a:r>
            <a:r>
              <a:rPr lang="en-US" sz="2000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00B050"/>
                </a:solidFill>
              </a:rPr>
              <a:t>specific flag </a:t>
            </a:r>
            <a:r>
              <a:rPr lang="en-US" sz="2400" dirty="0">
                <a:solidFill>
                  <a:srgbClr val="2F2A2B"/>
                </a:solidFill>
              </a:rPr>
              <a:t>values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7030A0"/>
                </a:solidFill>
              </a:rPr>
              <a:t>equality </a:t>
            </a:r>
            <a:r>
              <a:rPr lang="en-US" sz="2400" dirty="0">
                <a:solidFill>
                  <a:srgbClr val="2F2A2B"/>
                </a:solidFill>
              </a:rPr>
              <a:t>between operands or the value of (E)CX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chemeClr val="accent3"/>
                </a:solidFill>
              </a:rPr>
              <a:t>comparisons</a:t>
            </a:r>
            <a:r>
              <a:rPr lang="en-US" sz="2400" dirty="0">
                <a:solidFill>
                  <a:srgbClr val="2F2A2B"/>
                </a:solidFill>
              </a:rPr>
              <a:t> of </a:t>
            </a:r>
            <a:r>
              <a:rPr lang="en-US" sz="2400" b="1" u="sng" dirty="0">
                <a:solidFill>
                  <a:schemeClr val="accent3"/>
                </a:solidFill>
              </a:rPr>
              <a:t>unsigned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C00000"/>
                </a:solidFill>
              </a:rPr>
              <a:t>comparisons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b="1" u="sng" dirty="0">
                <a:solidFill>
                  <a:schemeClr val="accent3"/>
                </a:solidFill>
              </a:rPr>
              <a:t>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1782" y="1882581"/>
            <a:ext cx="101084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are able to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Compare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signed and unsigned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integers and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Perform actions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based on the values of individual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CPU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7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Specific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Flags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905000"/>
            <a:ext cx="548640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128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A74A48-6CB4-F948-A8D6-5939342DCE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5" y="2631183"/>
            <a:ext cx="7447877" cy="2529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73A65-7315-FF48-8921-ED7A31178317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98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4C7D2D-C456-D343-B0A2-9E5F387279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Unsigned Comparisons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66" y="2445994"/>
            <a:ext cx="6067213" cy="296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5074" y="556804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A756F-1459-A345-83D8-8A0FF0684436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2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E2A062-7047-544F-8BD2-300D87BAEE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chemeClr val="accent3"/>
                </a:solidFill>
              </a:rPr>
              <a:t>Signed Comparisons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2016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7434" y="5800849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423EC-C7F8-A04B-9FF3-D4CA451F2BF7}"/>
              </a:ext>
            </a:extLst>
          </p:cNvPr>
          <p:cNvSpPr txBox="1"/>
          <p:nvPr/>
        </p:nvSpPr>
        <p:spPr>
          <a:xfrm>
            <a:off x="1097280" y="199960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CMP </a:t>
            </a:r>
            <a:r>
              <a:rPr lang="en-US" dirty="0" err="1"/>
              <a:t>leftOp</a:t>
            </a:r>
            <a:r>
              <a:rPr lang="en-US" dirty="0"/>
              <a:t>, </a:t>
            </a:r>
            <a:r>
              <a:rPr lang="en-US" dirty="0" err="1"/>
              <a:t>rightOp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45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dirty="0"/>
              <a:t>Specific flags</a:t>
            </a:r>
          </a:p>
          <a:p>
            <a:pPr lvl="1" eaLnBrk="1" hangingPunct="1"/>
            <a:r>
              <a:rPr lang="en-US" altLang="en-US" sz="2600" dirty="0"/>
              <a:t>Equality</a:t>
            </a:r>
          </a:p>
          <a:p>
            <a:pPr lvl="1" eaLnBrk="1" hangingPunct="1"/>
            <a:r>
              <a:rPr lang="en-US" altLang="en-US" sz="2600" dirty="0"/>
              <a:t>Unsigned comparisons</a:t>
            </a:r>
          </a:p>
          <a:p>
            <a:pPr lvl="1" eaLnBrk="1" hangingPunct="1"/>
            <a:r>
              <a:rPr lang="en-US" altLang="en-US" sz="2600" dirty="0"/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Applications</a:t>
            </a:r>
            <a:endParaRPr lang="en-US" altLang="en-US" sz="2800" dirty="0"/>
          </a:p>
          <a:p>
            <a:pPr>
              <a:buFont typeface="Arial" charset="0"/>
              <a:buChar char="•"/>
            </a:pPr>
            <a:r>
              <a:rPr lang="en-US" altLang="en-US" sz="2800" dirty="0"/>
              <a:t>  Search of an Array</a:t>
            </a:r>
          </a:p>
        </p:txBody>
      </p:sp>
    </p:spTree>
    <p:extLst>
      <p:ext uri="{BB962C8B-B14F-4D97-AF65-F5344CB8AC3E}">
        <p14:creationId xmlns:p14="http://schemas.microsoft.com/office/powerpoint/2010/main" val="82159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FEFC015-8F5D-734D-BD6D-70207E3343C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1</a:t>
            </a:r>
            <a:endParaRPr lang="en-US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1749" name="Text Box 3"/>
          <p:cNvSpPr txBox="1">
            <a:spLocks noChangeArrowheads="1"/>
          </p:cNvSpPr>
          <p:nvPr/>
        </p:nvSpPr>
        <p:spPr bwMode="auto">
          <a:xfrm>
            <a:off x="2148840" y="3069872"/>
            <a:ext cx="480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Larger        ;jump if above</a:t>
            </a: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1234440" y="1926872"/>
            <a:ext cx="7696200" cy="10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000" dirty="0">
                <a:latin typeface="+mn-lt"/>
              </a:rPr>
              <a:t> to a label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if unsigned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EAX is greater than EBX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Use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CMP</a:t>
            </a:r>
            <a:r>
              <a:rPr lang="en-US" altLang="en-US" sz="2000" dirty="0">
                <a:latin typeface="+mn-lt"/>
              </a:rPr>
              <a:t>, followed by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JA</a:t>
            </a:r>
          </a:p>
        </p:txBody>
      </p:sp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2148839" y="5432072"/>
            <a:ext cx="53058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jg</a:t>
            </a:r>
            <a:r>
              <a:rPr lang="en-US" altLang="en-US" sz="1800" dirty="0">
                <a:latin typeface="Courier New" charset="0"/>
              </a:rPr>
              <a:t>  Greater       ; jump if greater      </a:t>
            </a:r>
          </a:p>
        </p:txBody>
      </p:sp>
      <p:sp>
        <p:nvSpPr>
          <p:cNvPr id="31752" name="Text Box 6"/>
          <p:cNvSpPr txBox="1">
            <a:spLocks noChangeArrowheads="1"/>
          </p:cNvSpPr>
          <p:nvPr/>
        </p:nvSpPr>
        <p:spPr bwMode="auto">
          <a:xfrm>
            <a:off x="1234440" y="4289073"/>
            <a:ext cx="7696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000" dirty="0">
                <a:latin typeface="+mn-lt"/>
              </a:rPr>
              <a:t> to a label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if signed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EAX is greater than EBX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Use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CMP</a:t>
            </a:r>
            <a:r>
              <a:rPr lang="en-US" altLang="en-US" sz="2000" dirty="0">
                <a:latin typeface="+mn-lt"/>
              </a:rPr>
              <a:t>, followed by 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JG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42330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801EA3F-246B-F940-8690-29A40ED154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Status Flags</a:t>
            </a:r>
            <a:r>
              <a:rPr lang="en-US" altLang="en-US" sz="4000" dirty="0"/>
              <a:t> - Review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46776"/>
            <a:ext cx="9923490" cy="47244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800" b="1" u="sng" dirty="0">
                <a:solidFill>
                  <a:schemeClr val="accent3"/>
                </a:solidFill>
              </a:rPr>
              <a:t>Boolean instructions  </a:t>
            </a:r>
            <a:r>
              <a:rPr lang="en-US" sz="2400" b="1" dirty="0">
                <a:solidFill>
                  <a:srgbClr val="2F2A2B"/>
                </a:solidFill>
              </a:rPr>
              <a:t>affect</a:t>
            </a:r>
            <a:r>
              <a:rPr lang="en-US" sz="1800" dirty="0">
                <a:solidFill>
                  <a:srgbClr val="2F2A2B"/>
                </a:solidFill>
              </a:rPr>
              <a:t> the </a:t>
            </a:r>
            <a:r>
              <a:rPr lang="en-US" sz="1800" dirty="0">
                <a:solidFill>
                  <a:schemeClr val="accent3"/>
                </a:solidFill>
              </a:rPr>
              <a:t>Zero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Carry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Sign</a:t>
            </a:r>
            <a:r>
              <a:rPr lang="en-US" sz="1800" dirty="0">
                <a:solidFill>
                  <a:srgbClr val="2F2A2B"/>
                </a:solidFill>
              </a:rPr>
              <a:t>, </a:t>
            </a:r>
            <a:r>
              <a:rPr lang="en-US" sz="1800" dirty="0">
                <a:solidFill>
                  <a:schemeClr val="accent3"/>
                </a:solidFill>
              </a:rPr>
              <a:t>Overflow</a:t>
            </a:r>
            <a:r>
              <a:rPr lang="en-US" sz="1800" dirty="0">
                <a:solidFill>
                  <a:srgbClr val="2F2A2B"/>
                </a:solidFill>
              </a:rPr>
              <a:t>, and </a:t>
            </a:r>
            <a:r>
              <a:rPr lang="en-US" sz="1800" dirty="0">
                <a:solidFill>
                  <a:schemeClr val="accent3"/>
                </a:solidFill>
              </a:rPr>
              <a:t>Parity</a:t>
            </a:r>
            <a:r>
              <a:rPr lang="en-US" sz="1800" dirty="0">
                <a:solidFill>
                  <a:srgbClr val="2F2A2B"/>
                </a:solidFill>
              </a:rPr>
              <a:t> flags. </a:t>
            </a:r>
          </a:p>
          <a:p>
            <a:pPr eaLnBrk="1" hangingPunct="1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96" y="4768615"/>
            <a:ext cx="4447756" cy="1452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00" y="2392630"/>
            <a:ext cx="7247497" cy="2462971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H="1">
            <a:off x="1611911" y="2563730"/>
            <a:ext cx="1255187" cy="634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2898182" y="4696460"/>
            <a:ext cx="1302536" cy="7637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0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B672AB-71EB-BB40-B64E-F0930358C3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2</a:t>
            </a:r>
            <a:endParaRPr lang="en-US" altLang="en-US" sz="4000" dirty="0"/>
          </a:p>
        </p:txBody>
      </p:sp>
      <p:grpSp>
        <p:nvGrpSpPr>
          <p:cNvPr id="32773" name="Group 10"/>
          <p:cNvGrpSpPr>
            <a:grpSpLocks/>
          </p:cNvGrpSpPr>
          <p:nvPr/>
        </p:nvGrpSpPr>
        <p:grpSpPr bwMode="auto">
          <a:xfrm>
            <a:off x="1946328" y="2008322"/>
            <a:ext cx="7696200" cy="1600200"/>
            <a:chOff x="432" y="816"/>
            <a:chExt cx="4848" cy="1008"/>
          </a:xfrm>
        </p:grpSpPr>
        <p:sp>
          <p:nvSpPr>
            <p:cNvPr id="32777" name="Text Box 4"/>
            <p:cNvSpPr txBox="1">
              <a:spLocks noChangeArrowheads="1"/>
            </p:cNvSpPr>
            <p:nvPr/>
          </p:nvSpPr>
          <p:spPr bwMode="auto">
            <a:xfrm>
              <a:off x="1008" y="1296"/>
              <a:ext cx="302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22885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22885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222885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22885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eax,Val1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jbe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L1	; below or equal</a:t>
              </a:r>
            </a:p>
          </p:txBody>
        </p:sp>
        <p:sp>
          <p:nvSpPr>
            <p:cNvPr id="32778" name="Text Box 5"/>
            <p:cNvSpPr txBox="1">
              <a:spLocks noChangeArrowheads="1"/>
            </p:cNvSpPr>
            <p:nvPr/>
          </p:nvSpPr>
          <p:spPr bwMode="auto">
            <a:xfrm>
              <a:off x="432" y="816"/>
              <a:ext cx="484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2100" dirty="0">
                  <a:latin typeface="+mn-lt"/>
                </a:rPr>
                <a:t>Jump to label L1 </a:t>
              </a:r>
              <a:r>
                <a:rPr lang="en-US" altLang="en-US" sz="2100" dirty="0">
                  <a:solidFill>
                    <a:srgbClr val="C00000"/>
                  </a:solidFill>
                  <a:latin typeface="+mn-lt"/>
                </a:rPr>
                <a:t>if unsigned </a:t>
              </a:r>
              <a:r>
                <a:rPr lang="en-US" altLang="en-US" sz="2100" dirty="0">
                  <a:latin typeface="+mn-lt"/>
                </a:rPr>
                <a:t>EAX is less than or equal to Val1</a:t>
              </a:r>
            </a:p>
          </p:txBody>
        </p:sp>
      </p:grpSp>
      <p:grpSp>
        <p:nvGrpSpPr>
          <p:cNvPr id="104457" name="Group 9"/>
          <p:cNvGrpSpPr>
            <a:grpSpLocks/>
          </p:cNvGrpSpPr>
          <p:nvPr/>
        </p:nvGrpSpPr>
        <p:grpSpPr bwMode="auto">
          <a:xfrm>
            <a:off x="1870128" y="4310198"/>
            <a:ext cx="7696200" cy="1584325"/>
            <a:chOff x="384" y="2266"/>
            <a:chExt cx="4848" cy="998"/>
          </a:xfrm>
        </p:grpSpPr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1008" y="2736"/>
              <a:ext cx="302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eax,Val1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jle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L1</a:t>
              </a:r>
            </a:p>
          </p:txBody>
        </p:sp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384" y="2266"/>
              <a:ext cx="484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2100" dirty="0">
                  <a:latin typeface="+mn-lt"/>
                </a:rPr>
                <a:t>Jump to label L1 </a:t>
              </a:r>
              <a:r>
                <a:rPr lang="en-US" altLang="en-US" sz="2100" dirty="0">
                  <a:solidFill>
                    <a:srgbClr val="C00000"/>
                  </a:solidFill>
                  <a:latin typeface="+mn-lt"/>
                </a:rPr>
                <a:t>if signed </a:t>
              </a:r>
              <a:r>
                <a:rPr lang="en-US" altLang="en-US" sz="2100" dirty="0">
                  <a:latin typeface="+mn-lt"/>
                </a:rPr>
                <a:t>EAX is less than or equal to Val1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1966824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F96194-2BF1-6B4B-A605-A6B47799625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3</a:t>
            </a:r>
            <a:endParaRPr lang="en-US" altLang="en-US" sz="4000" dirty="0"/>
          </a:p>
        </p:txBody>
      </p:sp>
      <p:grpSp>
        <p:nvGrpSpPr>
          <p:cNvPr id="33797" name="Group 8"/>
          <p:cNvGrpSpPr>
            <a:grpSpLocks/>
          </p:cNvGrpSpPr>
          <p:nvPr/>
        </p:nvGrpSpPr>
        <p:grpSpPr bwMode="auto">
          <a:xfrm>
            <a:off x="1465881" y="1737360"/>
            <a:ext cx="9690100" cy="2168525"/>
            <a:chOff x="432" y="576"/>
            <a:chExt cx="6104" cy="1366"/>
          </a:xfrm>
        </p:grpSpPr>
        <p:sp>
          <p:nvSpPr>
            <p:cNvPr id="33801" name="Text Box 3"/>
            <p:cNvSpPr txBox="1">
              <a:spLocks noChangeArrowheads="1"/>
            </p:cNvSpPr>
            <p:nvPr/>
          </p:nvSpPr>
          <p:spPr bwMode="auto">
            <a:xfrm>
              <a:off x="1008" y="934"/>
              <a:ext cx="3024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Large,bx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</a:t>
              </a:r>
              <a:r>
                <a:rPr lang="en-US" altLang="en-US" sz="1800" dirty="0" err="1">
                  <a:latin typeface="Courier New" charset="0"/>
                </a:rPr>
                <a:t>ax,bx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jna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Next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Large,ax</a:t>
              </a:r>
              <a:endParaRPr lang="en-US" altLang="en-US" sz="1800" dirty="0"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Next:</a:t>
              </a:r>
            </a:p>
          </p:txBody>
        </p:sp>
        <p:sp>
          <p:nvSpPr>
            <p:cNvPr id="33802" name="Text Box 4"/>
            <p:cNvSpPr txBox="1">
              <a:spLocks noChangeArrowheads="1"/>
            </p:cNvSpPr>
            <p:nvPr/>
          </p:nvSpPr>
          <p:spPr bwMode="auto">
            <a:xfrm>
              <a:off x="432" y="576"/>
              <a:ext cx="6104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1800" dirty="0"/>
                <a:t>Compare </a:t>
              </a:r>
              <a:r>
                <a:rPr lang="en-US" altLang="en-US" sz="1800" dirty="0">
                  <a:solidFill>
                    <a:srgbClr val="C00000"/>
                  </a:solidFill>
                </a:rPr>
                <a:t>unsigned</a:t>
              </a:r>
              <a:r>
                <a:rPr lang="en-US" altLang="en-US" sz="1800" dirty="0"/>
                <a:t> AX to BX, and </a:t>
              </a:r>
              <a:r>
                <a:rPr lang="en-US" altLang="en-US" sz="1800" b="1" u="sng" dirty="0"/>
                <a:t>copy the larger of the two </a:t>
              </a:r>
              <a:r>
                <a:rPr lang="en-US" altLang="en-US" sz="1800" dirty="0"/>
                <a:t>into a variable named </a:t>
              </a:r>
              <a:r>
                <a:rPr lang="en-US" altLang="en-US" sz="1800" dirty="0">
                  <a:solidFill>
                    <a:schemeClr val="tx2"/>
                  </a:solidFill>
                </a:rPr>
                <a:t>Large</a:t>
              </a:r>
            </a:p>
          </p:txBody>
        </p:sp>
      </p:grpSp>
      <p:grpSp>
        <p:nvGrpSpPr>
          <p:cNvPr id="105481" name="Group 9"/>
          <p:cNvGrpSpPr>
            <a:grpSpLocks/>
          </p:cNvGrpSpPr>
          <p:nvPr/>
        </p:nvGrpSpPr>
        <p:grpSpPr bwMode="auto">
          <a:xfrm>
            <a:off x="1465880" y="4073491"/>
            <a:ext cx="9689799" cy="2230438"/>
            <a:chOff x="480" y="2304"/>
            <a:chExt cx="4848" cy="1405"/>
          </a:xfrm>
        </p:grpSpPr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937" y="2653"/>
              <a:ext cx="3024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tabLst>
                  <a:tab pos="457200" algn="l"/>
                  <a:tab pos="4114800" algn="l"/>
                </a:tabLst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Small,ax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 err="1">
                  <a:latin typeface="Courier New" charset="0"/>
                </a:rPr>
                <a:t>cmp</a:t>
              </a:r>
              <a:r>
                <a:rPr lang="en-US" altLang="en-US" sz="1800" dirty="0">
                  <a:latin typeface="Courier New" charset="0"/>
                </a:rPr>
                <a:t> </a:t>
              </a:r>
              <a:r>
                <a:rPr lang="en-US" altLang="en-US" sz="1800" dirty="0" err="1">
                  <a:latin typeface="Courier New" charset="0"/>
                </a:rPr>
                <a:t>bx,ax</a:t>
              </a:r>
              <a:endParaRPr lang="en-US" altLang="en-US" sz="1800" dirty="0">
                <a:latin typeface="Courier New" charset="0"/>
              </a:endParaRP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accent3"/>
                  </a:solidFill>
                  <a:latin typeface="Courier New" charset="0"/>
                </a:rPr>
                <a:t>jnl</a:t>
              </a:r>
              <a:r>
                <a:rPr lang="en-US" altLang="en-US" sz="1800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sz="1800" dirty="0">
                  <a:latin typeface="Courier New" charset="0"/>
                </a:rPr>
                <a:t>Next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mov </a:t>
              </a:r>
              <a:r>
                <a:rPr lang="en-US" altLang="en-US" sz="1800" dirty="0" err="1">
                  <a:latin typeface="Courier New" charset="0"/>
                </a:rPr>
                <a:t>Small,bx</a:t>
              </a:r>
              <a:endParaRPr lang="en-US" altLang="en-US" sz="1800" dirty="0"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latin typeface="Courier New" charset="0"/>
                </a:rPr>
                <a:t>Next:</a:t>
              </a:r>
            </a:p>
          </p:txBody>
        </p:sp>
        <p:sp>
          <p:nvSpPr>
            <p:cNvPr id="33800" name="Text Box 7"/>
            <p:cNvSpPr txBox="1">
              <a:spLocks noChangeArrowheads="1"/>
            </p:cNvSpPr>
            <p:nvPr/>
          </p:nvSpPr>
          <p:spPr bwMode="auto">
            <a:xfrm>
              <a:off x="480" y="2304"/>
              <a:ext cx="48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</a:pPr>
              <a:r>
                <a:rPr lang="en-US" altLang="en-US" sz="1800" dirty="0"/>
                <a:t>Compare </a:t>
              </a:r>
              <a:r>
                <a:rPr lang="en-US" altLang="en-US" sz="1800" dirty="0">
                  <a:solidFill>
                    <a:srgbClr val="C00000"/>
                  </a:solidFill>
                </a:rPr>
                <a:t>signed</a:t>
              </a:r>
              <a:r>
                <a:rPr lang="en-US" altLang="en-US" sz="1800" dirty="0"/>
                <a:t> AX to BX, and </a:t>
              </a:r>
              <a:r>
                <a:rPr lang="en-US" altLang="en-US" sz="1800" b="1" u="sng" dirty="0"/>
                <a:t>copy the smaller of the two </a:t>
              </a:r>
              <a:r>
                <a:rPr lang="en-US" altLang="en-US" sz="1800" dirty="0"/>
                <a:t>into a variable named </a:t>
              </a:r>
              <a:r>
                <a:rPr lang="en-US" altLang="en-US" sz="1800" dirty="0">
                  <a:solidFill>
                    <a:schemeClr val="tx2"/>
                  </a:solidFill>
                </a:rPr>
                <a:t>Small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56474" y="306987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56474" y="5481840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206097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14BB2F-78AD-5B42-8DF8-C541707BB3C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4</a:t>
            </a:r>
            <a:endParaRPr lang="en-US" altLang="en-US" sz="4000" dirty="0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2132309" y="2651760"/>
            <a:ext cx="480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WORD PTR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],0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je</a:t>
            </a:r>
            <a:r>
              <a:rPr lang="en-US" altLang="en-US" sz="1800" dirty="0">
                <a:latin typeface="Courier New" charset="0"/>
              </a:rPr>
              <a:t>  L1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1217909" y="1783854"/>
            <a:ext cx="849952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Jump to label L1 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if the memory word pointed to by ESI equals Zero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2612756" y="4857610"/>
            <a:ext cx="487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test</a:t>
            </a:r>
            <a:r>
              <a:rPr lang="en-US" altLang="en-US" sz="1800" dirty="0">
                <a:latin typeface="Courier New" charset="0"/>
              </a:rPr>
              <a:t> DWORD PTR [</a:t>
            </a:r>
            <a:r>
              <a:rPr lang="en-US" altLang="en-US" sz="1800" dirty="0" err="1">
                <a:latin typeface="Courier New" charset="0"/>
              </a:rPr>
              <a:t>edi</a:t>
            </a:r>
            <a:r>
              <a:rPr lang="en-US" altLang="en-US" sz="1800" dirty="0">
                <a:latin typeface="Courier New" charset="0"/>
              </a:rPr>
              <a:t>],1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jz</a:t>
            </a:r>
            <a:r>
              <a:rPr lang="en-US" altLang="en-US" sz="1800" dirty="0">
                <a:latin typeface="Courier New" charset="0"/>
              </a:rPr>
              <a:t>   L2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1217909" y="3873703"/>
            <a:ext cx="947850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Jump to label L2 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if the </a:t>
            </a:r>
            <a:r>
              <a:rPr lang="en-US" altLang="en-US" sz="2100" dirty="0" err="1">
                <a:solidFill>
                  <a:schemeClr val="accent3"/>
                </a:solidFill>
                <a:latin typeface="+mn-lt"/>
              </a:rPr>
              <a:t>doubleword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in memory pointed to by EDI is even</a:t>
            </a:r>
          </a:p>
        </p:txBody>
      </p:sp>
    </p:spTree>
    <p:extLst>
      <p:ext uri="{BB962C8B-B14F-4D97-AF65-F5344CB8AC3E}">
        <p14:creationId xmlns:p14="http://schemas.microsoft.com/office/powerpoint/2010/main" val="2136572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A55E4F-BDB9-D241-A467-AC148BF2B95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Applications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5</a:t>
            </a:r>
            <a:endParaRPr lang="en-US" altLang="en-US" sz="4000" dirty="0"/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1607077" y="3883747"/>
            <a:ext cx="1027542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and al,00001011b	; clear unwanted bits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al,00001011b	; check remaining bits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je</a:t>
            </a:r>
            <a:r>
              <a:rPr lang="en-US" altLang="en-US" sz="1800" dirty="0">
                <a:latin typeface="Courier New" charset="0"/>
              </a:rPr>
              <a:t>  L1	; all set? jump to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1269989" y="1959416"/>
            <a:ext cx="103847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Jump to label 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if bits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0, 1, and 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in AL are all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set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1.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Clear all bits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except bits 0, 1,and 3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0" indent="0" eaLnBrk="1" hangingPunct="1">
              <a:lnSpc>
                <a:spcPct val="11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                       2. Then compare the result with 00001011 binary.</a:t>
            </a:r>
          </a:p>
        </p:txBody>
      </p:sp>
    </p:spTree>
    <p:extLst>
      <p:ext uri="{BB962C8B-B14F-4D97-AF65-F5344CB8AC3E}">
        <p14:creationId xmlns:p14="http://schemas.microsoft.com/office/powerpoint/2010/main" val="130734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b="1" dirty="0">
                <a:solidFill>
                  <a:schemeClr val="accent3"/>
                </a:solidFill>
              </a:rPr>
              <a:t>Jumps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6392"/>
            <a:ext cx="64770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Jumps Based On . . .</a:t>
            </a:r>
          </a:p>
          <a:p>
            <a:pPr lvl="1" eaLnBrk="1" hangingPunct="1"/>
            <a:r>
              <a:rPr lang="en-US" altLang="en-US" sz="2600" dirty="0"/>
              <a:t>Specific flags</a:t>
            </a:r>
          </a:p>
          <a:p>
            <a:pPr lvl="1" eaLnBrk="1" hangingPunct="1"/>
            <a:r>
              <a:rPr lang="en-US" altLang="en-US" sz="2600" dirty="0"/>
              <a:t>Equality</a:t>
            </a:r>
          </a:p>
          <a:p>
            <a:pPr lvl="1" eaLnBrk="1" hangingPunct="1"/>
            <a:r>
              <a:rPr lang="en-US" altLang="en-US" sz="2600" dirty="0"/>
              <a:t>Unsigned comparisons</a:t>
            </a:r>
          </a:p>
          <a:p>
            <a:pPr lvl="1" eaLnBrk="1" hangingPunct="1"/>
            <a:r>
              <a:rPr lang="en-US" altLang="en-US" sz="2600" dirty="0"/>
              <a:t>Signed Comparisons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Applications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Search of an Array</a:t>
            </a:r>
          </a:p>
        </p:txBody>
      </p:sp>
    </p:spTree>
    <p:extLst>
      <p:ext uri="{BB962C8B-B14F-4D97-AF65-F5344CB8AC3E}">
        <p14:creationId xmlns:p14="http://schemas.microsoft.com/office/powerpoint/2010/main" val="58093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B256668-D586-9E44-917D-05C8625C571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accent3"/>
                </a:solidFill>
              </a:rPr>
              <a:t>Search</a:t>
            </a:r>
            <a:r>
              <a:rPr lang="en-US" altLang="en-US" sz="4000" dirty="0"/>
              <a:t> of an Array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2" y="3766504"/>
            <a:ext cx="7696619" cy="2551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2535" y="1808672"/>
            <a:ext cx="9893145" cy="260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A common programming task is to </a:t>
            </a:r>
            <a:r>
              <a:rPr lang="en-US" sz="2200" b="1" u="sng" dirty="0">
                <a:solidFill>
                  <a:schemeClr val="accent3"/>
                </a:solidFill>
              </a:rPr>
              <a:t>search for values in an array </a:t>
            </a:r>
            <a:r>
              <a:rPr lang="en-US" dirty="0">
                <a:solidFill>
                  <a:srgbClr val="2F2A2B"/>
                </a:solidFill>
              </a:rPr>
              <a:t>that meet some criteria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dirty="0"/>
              <a:t> The following program looks for the </a:t>
            </a:r>
            <a:r>
              <a:rPr lang="en-US" u="sng" dirty="0">
                <a:solidFill>
                  <a:schemeClr val="accent3"/>
                </a:solidFill>
              </a:rPr>
              <a:t>first nonzero value</a:t>
            </a:r>
            <a:r>
              <a:rPr lang="en-US" dirty="0">
                <a:solidFill>
                  <a:schemeClr val="accent3"/>
                </a:solidFill>
              </a:rPr>
              <a:t> in an array</a:t>
            </a:r>
            <a:r>
              <a:rPr lang="en-US" dirty="0"/>
              <a:t> of </a:t>
            </a:r>
            <a:r>
              <a:rPr lang="en-US" b="1" dirty="0"/>
              <a:t>16-bit integers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If</a:t>
            </a:r>
            <a:r>
              <a:rPr lang="en-US" dirty="0"/>
              <a:t> it </a:t>
            </a:r>
            <a:r>
              <a:rPr lang="en-US" dirty="0">
                <a:solidFill>
                  <a:schemeClr val="accent3"/>
                </a:solidFill>
              </a:rPr>
              <a:t>finds one</a:t>
            </a:r>
            <a:r>
              <a:rPr lang="en-US" dirty="0"/>
              <a:t>, it displays the value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Otherwise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it displays </a:t>
            </a:r>
            <a:r>
              <a:rPr lang="en-US" dirty="0"/>
              <a:t>a message stating that a nonzero </a:t>
            </a:r>
            <a:r>
              <a:rPr lang="en-US" dirty="0">
                <a:solidFill>
                  <a:schemeClr val="accent3"/>
                </a:solidFill>
              </a:rPr>
              <a:t>value was not found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0840" y="5227570"/>
            <a:ext cx="694944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6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2797E-CCDF-AF42-AC8A-5054DA54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B256668-D586-9E44-917D-05C8625C571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08" y="527879"/>
            <a:ext cx="8676367" cy="5790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0" y="1004392"/>
            <a:ext cx="6949440" cy="566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8256" y="89116"/>
            <a:ext cx="7239584" cy="288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808" y="3004061"/>
            <a:ext cx="7709632" cy="10040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2327" y="4111991"/>
            <a:ext cx="8480595" cy="75438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97368" y="5107403"/>
            <a:ext cx="1620247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Crlf</a:t>
            </a:r>
            <a:r>
              <a:rPr lang="en-US" sz="1400" b="1" u="sng" dirty="0">
                <a:solidFill>
                  <a:schemeClr val="accent3"/>
                </a:solidFill>
                <a:latin typeface="Helvetica" charset="0"/>
              </a:rPr>
              <a:t>:</a:t>
            </a:r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an end-of-line sequence to the console window.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3130" y="5107403"/>
            <a:ext cx="1610958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WriteString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Writes a </a:t>
            </a:r>
            <a:r>
              <a:rPr lang="en-US" sz="1400" b="1" dirty="0">
                <a:solidFill>
                  <a:srgbClr val="2F2A2B"/>
                </a:solidFill>
                <a:latin typeface="Helvetica" charset="0"/>
              </a:rPr>
              <a:t>null-terminated string 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to the console window.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39090" y="5107403"/>
            <a:ext cx="1740760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solidFill>
                  <a:schemeClr val="accent3"/>
                </a:solidFill>
                <a:latin typeface="Helvetica" charset="0"/>
              </a:rPr>
              <a:t>WriteInt</a:t>
            </a:r>
            <a:r>
              <a:rPr lang="en-US" sz="1400" b="1" u="sng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 </a:t>
            </a:r>
            <a:r>
              <a:rPr lang="en-US" sz="1400" b="1" dirty="0">
                <a:solidFill>
                  <a:srgbClr val="2F2A2B"/>
                </a:solidFill>
                <a:latin typeface="Helvetica" charset="0"/>
              </a:rPr>
              <a:t>signed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 32-bit integer to the console window in decimal format.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563" y="1341120"/>
            <a:ext cx="1673914" cy="594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99861" y="1197389"/>
            <a:ext cx="1673914" cy="594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11332" y="918448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use </a:t>
            </a:r>
            <a:r>
              <a:rPr lang="en-US" b="1" dirty="0" err="1">
                <a:solidFill>
                  <a:srgbClr val="00B050"/>
                </a:solidFill>
              </a:rPr>
              <a:t>ebx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and not </a:t>
            </a:r>
            <a:r>
              <a:rPr lang="en-US" b="1" dirty="0" err="1">
                <a:solidFill>
                  <a:srgbClr val="00B050"/>
                </a:solidFill>
              </a:rPr>
              <a:t>esi</a:t>
            </a:r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641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4" y="1943399"/>
            <a:ext cx="8347141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3800" b="1" dirty="0"/>
              <a:t> Conditional </a:t>
            </a:r>
            <a:r>
              <a:rPr lang="en-US" altLang="en-US" sz="3800" b="1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</a:t>
            </a:r>
            <a:r>
              <a:rPr lang="en-US" altLang="en-US" sz="2400" u="sng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77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</a:t>
            </a:r>
            <a:r>
              <a:rPr lang="en-US" altLang="en-US" sz="2500" b="1" dirty="0">
                <a:solidFill>
                  <a:schemeClr val="accent3"/>
                </a:solidFill>
              </a:rPr>
              <a:t>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47616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801EA3F-246B-F940-8690-29A40ED154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Status Flags</a:t>
            </a:r>
            <a:r>
              <a:rPr lang="en-US" altLang="en-US" sz="4000" dirty="0"/>
              <a:t> - Review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93270"/>
            <a:ext cx="9923490" cy="47244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dirty="0">
                <a:solidFill>
                  <a:schemeClr val="accent3"/>
                </a:solidFill>
              </a:rPr>
              <a:t>Zero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the result of an operation equals zero.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/>
              <a:t>The </a:t>
            </a:r>
            <a:r>
              <a:rPr lang="en-US" altLang="en-US" sz="1800" dirty="0">
                <a:solidFill>
                  <a:schemeClr val="accent3"/>
                </a:solidFill>
              </a:rPr>
              <a:t>Carry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 result that is too large (or too small) for the destination operand.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Sign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if the destination operand is negative, and it is clear if the destination operand is positive.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Overflow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an invalid signed result.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</a:rPr>
              <a:t>The Parity flag </a:t>
            </a:r>
            <a:r>
              <a:rPr lang="en-US" altLang="en-US" sz="1800" dirty="0"/>
              <a:t>is </a:t>
            </a:r>
            <a:r>
              <a:rPr lang="en-US" altLang="en-US" sz="1800" dirty="0">
                <a:solidFill>
                  <a:srgbClr val="C00000"/>
                </a:solidFill>
              </a:rPr>
              <a:t>set</a:t>
            </a:r>
            <a:r>
              <a:rPr lang="en-US" altLang="en-US" sz="1800" dirty="0"/>
              <a:t> when an instruction generates an </a:t>
            </a:r>
            <a:r>
              <a:rPr lang="en-US" altLang="en-US" sz="1800" b="1" dirty="0"/>
              <a:t>even number </a:t>
            </a:r>
            <a:r>
              <a:rPr lang="en-US" altLang="en-US" sz="1800" dirty="0"/>
              <a:t>of </a:t>
            </a:r>
            <a:r>
              <a:rPr lang="en-US" altLang="en-US" sz="1800" b="1" dirty="0">
                <a:solidFill>
                  <a:schemeClr val="accent3"/>
                </a:solidFill>
              </a:rPr>
              <a:t>1</a:t>
            </a:r>
            <a:r>
              <a:rPr lang="en-US" altLang="en-US" sz="1800" dirty="0"/>
              <a:t> bits in the </a:t>
            </a:r>
            <a:r>
              <a:rPr lang="en-US" altLang="en-US" sz="1800" b="1" dirty="0"/>
              <a:t>low byte </a:t>
            </a:r>
            <a:r>
              <a:rPr lang="en-US" altLang="en-US" sz="1800" dirty="0"/>
              <a:t>of the destination operand.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lnSpc>
                <a:spcPct val="120000"/>
              </a:lnSpc>
              <a:buFont typeface="Arial" charset="0"/>
              <a:buChar char="•"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68862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4764" y="1737360"/>
            <a:ext cx="9900916" cy="1295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="1" dirty="0">
                <a:solidFill>
                  <a:schemeClr val="accent3"/>
                </a:solidFill>
              </a:rPr>
              <a:t> conditional structure </a:t>
            </a:r>
            <a:r>
              <a:rPr lang="en-US" dirty="0">
                <a:solidFill>
                  <a:srgbClr val="2F2A2B"/>
                </a:solidFill>
              </a:rPr>
              <a:t>is defined to be one or more </a:t>
            </a:r>
            <a:r>
              <a:rPr lang="en-US" b="1" dirty="0">
                <a:solidFill>
                  <a:srgbClr val="C00000"/>
                </a:solidFill>
              </a:rPr>
              <a:t>conditional expressions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Those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conditional expressions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trigger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2F2A2B"/>
                </a:solidFill>
              </a:rPr>
              <a:t>a choice</a:t>
            </a:r>
            <a:r>
              <a:rPr lang="en-US" dirty="0">
                <a:solidFill>
                  <a:srgbClr val="2F2A2B"/>
                </a:solidFill>
              </a:rPr>
              <a:t> between different logical </a:t>
            </a:r>
            <a:r>
              <a:rPr lang="en-US" b="1" dirty="0">
                <a:solidFill>
                  <a:schemeClr val="accent3"/>
                </a:solidFill>
              </a:rPr>
              <a:t>branches</a:t>
            </a: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Each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3"/>
                </a:solidFill>
              </a:rPr>
              <a:t>branch</a:t>
            </a:r>
            <a:r>
              <a:rPr lang="en-US" b="1" dirty="0"/>
              <a:t> </a:t>
            </a:r>
            <a:r>
              <a:rPr lang="en-US" b="1" u="sng" dirty="0"/>
              <a:t>causes a different sequence of instructions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execute</a:t>
            </a:r>
            <a:r>
              <a:rPr lang="en-US" dirty="0"/>
              <a:t>.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Structures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18" y="3230743"/>
            <a:ext cx="5788219" cy="28594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3600" y="3644784"/>
            <a:ext cx="24889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When the </a:t>
            </a:r>
            <a:r>
              <a:rPr lang="en-US" b="1" dirty="0">
                <a:solidFill>
                  <a:srgbClr val="00B050"/>
                </a:solidFill>
              </a:rPr>
              <a:t>condition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b="1" dirty="0">
                <a:solidFill>
                  <a:schemeClr val="accent3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u="sng" dirty="0">
                <a:solidFill>
                  <a:srgbClr val="000000"/>
                </a:solidFill>
              </a:rPr>
              <a:t>execute</a:t>
            </a:r>
            <a:r>
              <a:rPr lang="en-US" dirty="0">
                <a:solidFill>
                  <a:srgbClr val="000000"/>
                </a:solidFill>
              </a:rPr>
              <a:t> the </a:t>
            </a:r>
            <a:r>
              <a:rPr lang="en-US" b="1" dirty="0">
                <a:solidFill>
                  <a:srgbClr val="FFC000"/>
                </a:solidFill>
              </a:rPr>
              <a:t>body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</a:t>
            </a:r>
            <a:r>
              <a:rPr lang="en-US" b="1" dirty="0">
                <a:solidFill>
                  <a:srgbClr val="00B050"/>
                </a:solidFill>
              </a:rPr>
              <a:t>condition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false</a:t>
            </a:r>
            <a:r>
              <a:rPr lang="en-US" dirty="0"/>
              <a:t>, don't execute the </a:t>
            </a:r>
            <a:r>
              <a:rPr lang="en-US" b="1" dirty="0">
                <a:solidFill>
                  <a:srgbClr val="FFC000"/>
                </a:solidFill>
              </a:rPr>
              <a:t>body</a:t>
            </a:r>
            <a:r>
              <a:rPr lang="en-US" dirty="0"/>
              <a:t>, </a:t>
            </a:r>
            <a:r>
              <a:rPr lang="en-US" b="1" u="sng" dirty="0"/>
              <a:t>jump</a:t>
            </a:r>
            <a:r>
              <a:rPr lang="en-US" dirty="0"/>
              <a:t> over it. </a:t>
            </a:r>
          </a:p>
        </p:txBody>
      </p:sp>
    </p:spTree>
    <p:extLst>
      <p:ext uri="{BB962C8B-B14F-4D97-AF65-F5344CB8AC3E}">
        <p14:creationId xmlns:p14="http://schemas.microsoft.com/office/powerpoint/2010/main" val="1943681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6187" y="1919949"/>
            <a:ext cx="9680118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An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IF structure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imply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that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a </a:t>
            </a:r>
            <a:r>
              <a:rPr lang="en-US" b="1" dirty="0" err="1">
                <a:solidFill>
                  <a:schemeClr val="accent3"/>
                </a:solidFill>
                <a:latin typeface="Helvetica" charset="0"/>
              </a:rPr>
              <a:t>boolean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expression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followed by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one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or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two lists of statements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effectLst/>
                <a:latin typeface="Helvetica" charset="0"/>
              </a:rPr>
              <a:t>Two types:</a:t>
            </a:r>
          </a:p>
          <a:p>
            <a:pPr lvl="1">
              <a:lnSpc>
                <a:spcPct val="140000"/>
              </a:lnSpc>
            </a:pPr>
            <a:r>
              <a:rPr lang="en-US" b="1" dirty="0">
                <a:solidFill>
                  <a:schemeClr val="accent3"/>
                </a:solidFill>
                <a:effectLst/>
                <a:latin typeface="Helvetica" charset="0"/>
              </a:rPr>
              <a:t>1. IF-Then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true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Next 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false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68" y="2713753"/>
            <a:ext cx="3251420" cy="3462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119" y="4481889"/>
            <a:ext cx="3117954" cy="4899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1119" y="4989704"/>
            <a:ext cx="348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95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787" y="3125146"/>
            <a:ext cx="3509905" cy="11740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6185" y="4299234"/>
            <a:ext cx="133528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The </a:t>
            </a:r>
            <a:r>
              <a:rPr lang="en-US" sz="1400">
                <a:solidFill>
                  <a:schemeClr val="accent3"/>
                </a:solidFill>
                <a:latin typeface="Helvetica" charset="0"/>
              </a:rPr>
              <a:t>else part is </a:t>
            </a:r>
            <a:r>
              <a:rPr lang="en-US" sz="1400" dirty="0">
                <a:solidFill>
                  <a:schemeClr val="accent3"/>
                </a:solidFill>
                <a:latin typeface="Helvetica" charset="0"/>
              </a:rPr>
              <a:t>optional.</a:t>
            </a:r>
            <a:endParaRPr lang="en-US" sz="1400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512" y="2017505"/>
            <a:ext cx="2919823" cy="37341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9508" y="1748299"/>
            <a:ext cx="694030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40000"/>
              </a:lnSpc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2. IF-Then-Else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Statement/s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true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pPr marL="1200150" lvl="2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Another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performed when the expression 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false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02837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1868" y="2604966"/>
            <a:ext cx="9795309" cy="20528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instruction</a:t>
            </a:r>
            <a:r>
              <a:rPr lang="en-US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Conditional jumps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u="sng" dirty="0">
                <a:solidFill>
                  <a:srgbClr val="2F2A2B"/>
                </a:solidFill>
              </a:rPr>
              <a:t>When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op1</a:t>
            </a:r>
            <a:r>
              <a:rPr lang="en-US" dirty="0">
                <a:solidFill>
                  <a:srgbClr val="2F2A2B"/>
                </a:solidFill>
              </a:rPr>
              <a:t> or </a:t>
            </a:r>
            <a:r>
              <a:rPr lang="en-US" b="1" dirty="0">
                <a:solidFill>
                  <a:srgbClr val="2F2A2B"/>
                </a:solidFill>
              </a:rPr>
              <a:t>op2</a:t>
            </a:r>
            <a:r>
              <a:rPr lang="en-US" dirty="0">
                <a:solidFill>
                  <a:srgbClr val="2F2A2B"/>
                </a:solidFill>
              </a:rPr>
              <a:t> is a </a:t>
            </a:r>
            <a:r>
              <a:rPr lang="en-US" b="1" dirty="0">
                <a:solidFill>
                  <a:srgbClr val="C00000"/>
                </a:solidFill>
              </a:rPr>
              <a:t>memory operand </a:t>
            </a:r>
            <a:r>
              <a:rPr lang="en-US" dirty="0">
                <a:solidFill>
                  <a:srgbClr val="2F2A2B"/>
                </a:solidFill>
              </a:rPr>
              <a:t>(a variable),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2600" b="1" dirty="0">
                <a:solidFill>
                  <a:schemeClr val="tx1"/>
                </a:solidFill>
              </a:rPr>
              <a:t>One of them must be moved to </a:t>
            </a:r>
            <a:r>
              <a:rPr lang="en-US" sz="2600" b="1" dirty="0">
                <a:solidFill>
                  <a:schemeClr val="accent3"/>
                </a:solidFill>
              </a:rPr>
              <a:t>a register </a:t>
            </a:r>
            <a:r>
              <a:rPr lang="en-US" sz="2600" dirty="0">
                <a:solidFill>
                  <a:srgbClr val="2F2A2B"/>
                </a:solidFill>
              </a:rPr>
              <a:t>before executing </a:t>
            </a:r>
            <a:r>
              <a:rPr lang="en-US" sz="2600" b="1" dirty="0">
                <a:solidFill>
                  <a:schemeClr val="accent3"/>
                </a:solidFill>
              </a:rPr>
              <a:t>CMP</a:t>
            </a:r>
            <a:r>
              <a:rPr lang="en-US" sz="2600" dirty="0">
                <a:solidFill>
                  <a:srgbClr val="2F2A2B"/>
                </a:solidFill>
              </a:rPr>
              <a:t>.</a:t>
            </a:r>
            <a:endParaRPr lang="en-US" sz="26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557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431876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62118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C07-D74D-B648-840D-4F2933E6584E}"/>
              </a:ext>
            </a:extLst>
          </p:cNvPr>
          <p:cNvSpPr txBox="1"/>
          <p:nvPr/>
        </p:nvSpPr>
        <p:spPr>
          <a:xfrm>
            <a:off x="2768600" y="5105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Problem! : Conditional Jumps trigger when CONDITION is TRUE!</a:t>
            </a:r>
          </a:p>
        </p:txBody>
      </p:sp>
    </p:spTree>
    <p:extLst>
      <p:ext uri="{BB962C8B-B14F-4D97-AF65-F5344CB8AC3E}">
        <p14:creationId xmlns:p14="http://schemas.microsoft.com/office/powerpoint/2010/main" val="1824763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B969-DC49-8141-903D-7F7AAF8B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Block-Structured </a:t>
            </a:r>
            <a:r>
              <a:rPr lang="en-US" altLang="en-US" b="1" dirty="0">
                <a:solidFill>
                  <a:schemeClr val="accent3"/>
                </a:solidFill>
              </a:rPr>
              <a:t>IF 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8F06-199A-CD49-9982-6F1428F6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761068"/>
            <a:ext cx="4851400" cy="4097866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CMP AX, 10</a:t>
            </a:r>
          </a:p>
          <a:p>
            <a:r>
              <a:rPr lang="en-US" dirty="0">
                <a:solidFill>
                  <a:srgbClr val="FF0000"/>
                </a:solidFill>
              </a:rPr>
              <a:t>Jump (conditional) to ELSE if (AX&gt;10) is FALSE</a:t>
            </a:r>
          </a:p>
          <a:p>
            <a:r>
              <a:rPr lang="en-US" dirty="0"/>
              <a:t>// if block code</a:t>
            </a:r>
          </a:p>
          <a:p>
            <a:endParaRPr lang="en-US" dirty="0"/>
          </a:p>
          <a:p>
            <a:r>
              <a:rPr lang="en-US" dirty="0"/>
              <a:t>Label: </a:t>
            </a:r>
          </a:p>
          <a:p>
            <a:pPr marL="201168" lvl="1" indent="0">
              <a:buNone/>
            </a:pPr>
            <a:r>
              <a:rPr lang="en-US" dirty="0"/>
              <a:t>    // ELSE block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A1B8-734D-1047-8466-45FB776F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667B-8218-B04B-999E-0799801C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761068"/>
            <a:ext cx="2683516" cy="285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3830C-5A13-FB4D-AEF3-3AC4B768C44A}"/>
              </a:ext>
            </a:extLst>
          </p:cNvPr>
          <p:cNvSpPr txBox="1"/>
          <p:nvPr/>
        </p:nvSpPr>
        <p:spPr>
          <a:xfrm>
            <a:off x="3430264" y="1989668"/>
            <a:ext cx="3148338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</a:t>
            </a:r>
            <a:r>
              <a:rPr lang="en-US" sz="1500" dirty="0">
                <a:latin typeface="Courier" pitchFamily="2" charset="0"/>
              </a:rPr>
              <a:t> (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AX &gt; 10</a:t>
            </a:r>
            <a:r>
              <a:rPr lang="en-US" sz="1500" dirty="0">
                <a:latin typeface="Courier" pitchFamily="2" charset="0"/>
              </a:rPr>
              <a:t>){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//if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  <a:r>
              <a:rPr lang="en-US" sz="1500" dirty="0">
                <a:latin typeface="Courier" pitchFamily="2" charset="0"/>
              </a:rPr>
              <a:t>{</a:t>
            </a:r>
          </a:p>
          <a:p>
            <a:r>
              <a:rPr lang="en-US" sz="1500" dirty="0">
                <a:latin typeface="Courier" pitchFamily="2" charset="0"/>
              </a:rPr>
              <a:t>       </a:t>
            </a:r>
            <a:r>
              <a:rPr lang="en-US" sz="1500" dirty="0">
                <a:solidFill>
                  <a:srgbClr val="FF0000"/>
                </a:solidFill>
                <a:latin typeface="Courier" pitchFamily="2" charset="0"/>
              </a:rPr>
              <a:t>//else block code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}</a:t>
            </a:r>
          </a:p>
          <a:p>
            <a:r>
              <a:rPr lang="en-US" dirty="0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8C07-D74D-B648-840D-4F2933E6584E}"/>
              </a:ext>
            </a:extLst>
          </p:cNvPr>
          <p:cNvSpPr txBox="1"/>
          <p:nvPr/>
        </p:nvSpPr>
        <p:spPr>
          <a:xfrm>
            <a:off x="2768600" y="5105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: </a:t>
            </a:r>
            <a:r>
              <a:rPr lang="en-US" dirty="0">
                <a:solidFill>
                  <a:srgbClr val="FF0000"/>
                </a:solidFill>
              </a:rPr>
              <a:t>Negate the condition</a:t>
            </a:r>
          </a:p>
          <a:p>
            <a:r>
              <a:rPr lang="en-US" dirty="0"/>
              <a:t>Now, it can jump when condition is TRUE. </a:t>
            </a:r>
          </a:p>
        </p:txBody>
      </p:sp>
    </p:spTree>
    <p:extLst>
      <p:ext uri="{BB962C8B-B14F-4D97-AF65-F5344CB8AC3E}">
        <p14:creationId xmlns:p14="http://schemas.microsoft.com/office/powerpoint/2010/main" val="527147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175" y="2368022"/>
            <a:ext cx="2646611" cy="2842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91193" y="2726660"/>
            <a:ext cx="7516149" cy="2585323"/>
            <a:chOff x="1291193" y="2469988"/>
            <a:chExt cx="7516149" cy="2585323"/>
          </a:xfrm>
        </p:grpSpPr>
        <p:grpSp>
          <p:nvGrpSpPr>
            <p:cNvPr id="2" name="Group 1"/>
            <p:cNvGrpSpPr/>
            <p:nvPr/>
          </p:nvGrpSpPr>
          <p:grpSpPr>
            <a:xfrm>
              <a:off x="1291193" y="2469988"/>
              <a:ext cx="7516149" cy="2585323"/>
              <a:chOff x="1800331" y="3805243"/>
              <a:chExt cx="7516149" cy="258532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800331" y="3805243"/>
                <a:ext cx="3011134" cy="25853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>
                    <a:solidFill>
                      <a:srgbClr val="000000"/>
                    </a:solidFill>
                  </a:rPr>
                  <a:t>When the </a:t>
                </a:r>
                <a:r>
                  <a:rPr lang="en-US" sz="1700" b="1" dirty="0">
                    <a:solidFill>
                      <a:srgbClr val="00B050"/>
                    </a:solidFill>
                  </a:rPr>
                  <a:t>condition </a:t>
                </a:r>
                <a:r>
                  <a:rPr lang="en-US" sz="1700" dirty="0">
                    <a:solidFill>
                      <a:srgbClr val="000000"/>
                    </a:solidFill>
                  </a:rPr>
                  <a:t>is </a:t>
                </a:r>
                <a:r>
                  <a:rPr lang="en-US" sz="1700" b="1" dirty="0">
                    <a:solidFill>
                      <a:schemeClr val="accent3"/>
                    </a:solidFill>
                  </a:rPr>
                  <a:t>true</a:t>
                </a:r>
                <a:r>
                  <a:rPr lang="en-US" sz="1700" dirty="0">
                    <a:solidFill>
                      <a:srgbClr val="000000"/>
                    </a:solidFill>
                  </a:rPr>
                  <a:t>, </a:t>
                </a:r>
                <a:r>
                  <a:rPr lang="en-US" sz="1700" b="1" u="sng" dirty="0">
                    <a:solidFill>
                      <a:srgbClr val="000000"/>
                    </a:solidFill>
                  </a:rPr>
                  <a:t>execute</a:t>
                </a:r>
                <a:r>
                  <a:rPr lang="en-US" sz="1700" dirty="0">
                    <a:solidFill>
                      <a:srgbClr val="000000"/>
                    </a:solidFill>
                  </a:rPr>
                  <a:t> the </a:t>
                </a:r>
                <a:r>
                  <a:rPr lang="en-US" sz="1700" b="1" dirty="0">
                    <a:solidFill>
                      <a:srgbClr val="FFC000"/>
                    </a:solidFill>
                  </a:rPr>
                  <a:t>body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/>
                  <a:t>When the </a:t>
                </a:r>
                <a:r>
                  <a:rPr lang="en-US" sz="1700" b="1" dirty="0">
                    <a:solidFill>
                      <a:srgbClr val="00B050"/>
                    </a:solidFill>
                  </a:rPr>
                  <a:t>condition</a:t>
                </a:r>
                <a:r>
                  <a:rPr lang="en-US" sz="1700" dirty="0"/>
                  <a:t> is </a:t>
                </a:r>
                <a:r>
                  <a:rPr lang="en-US" sz="1700" b="1" dirty="0">
                    <a:solidFill>
                      <a:srgbClr val="C00000"/>
                    </a:solidFill>
                  </a:rPr>
                  <a:t>false</a:t>
                </a:r>
                <a:r>
                  <a:rPr lang="en-US" sz="1700" dirty="0"/>
                  <a:t>, don't execute the </a:t>
                </a:r>
                <a:r>
                  <a:rPr lang="en-US" sz="1700" b="1" dirty="0">
                    <a:solidFill>
                      <a:srgbClr val="FFC000"/>
                    </a:solidFill>
                  </a:rPr>
                  <a:t>body</a:t>
                </a:r>
                <a:r>
                  <a:rPr lang="en-US" sz="1700" dirty="0"/>
                  <a:t>,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jump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over it.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700" dirty="0">
                    <a:solidFill>
                      <a:srgbClr val="000000"/>
                    </a:solidFill>
                  </a:rPr>
                  <a:t>This is the </a:t>
                </a:r>
                <a:r>
                  <a:rPr lang="en-US" sz="1700" b="1" i="1" dirty="0">
                    <a:solidFill>
                      <a:srgbClr val="C00000"/>
                    </a:solidFill>
                  </a:rPr>
                  <a:t>jump</a:t>
                </a:r>
                <a:r>
                  <a:rPr lang="en-US" sz="1700" dirty="0">
                    <a:solidFill>
                      <a:srgbClr val="000000"/>
                    </a:solidFill>
                  </a:rPr>
                  <a:t> case</a:t>
                </a:r>
                <a:endParaRPr lang="en-US" sz="1700" dirty="0"/>
              </a:p>
            </p:txBody>
          </p:sp>
          <p:cxnSp>
            <p:nvCxnSpPr>
              <p:cNvPr id="3" name="Straight Arrow Connector 2"/>
              <p:cNvCxnSpPr/>
              <p:nvPr/>
            </p:nvCxnSpPr>
            <p:spPr>
              <a:xfrm flipV="1">
                <a:off x="4832131" y="4880573"/>
                <a:ext cx="561432" cy="40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5427242" y="4695907"/>
                <a:ext cx="38892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Thus, </a:t>
                </a:r>
                <a:r>
                  <a:rPr lang="en-US" b="1" dirty="0">
                    <a:solidFill>
                      <a:srgbClr val="C00000"/>
                    </a:solidFill>
                  </a:rPr>
                  <a:t>jump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when the </a:t>
                </a:r>
                <a:r>
                  <a:rPr lang="en-US" b="1" u="sng" dirty="0">
                    <a:solidFill>
                      <a:srgbClr val="000000"/>
                    </a:solidFill>
                  </a:rPr>
                  <a:t>condition</a:t>
                </a:r>
                <a:r>
                  <a:rPr lang="en-US" dirty="0">
                    <a:solidFill>
                      <a:srgbClr val="000000"/>
                    </a:solidFill>
                  </a:rPr>
                  <a:t> is </a:t>
                </a:r>
                <a:r>
                  <a:rPr lang="en-US" b="1" dirty="0">
                    <a:solidFill>
                      <a:srgbClr val="C00000"/>
                    </a:solidFill>
                  </a:rPr>
                  <a:t>false</a:t>
                </a:r>
                <a:r>
                  <a:rPr lang="en-US" dirty="0">
                    <a:solidFill>
                      <a:srgbClr val="000000"/>
                    </a:solidFill>
                  </a:rPr>
                  <a:t>.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378881" y="367450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150215" y="5028301"/>
            <a:ext cx="3507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- x86 Jump instructions </a:t>
            </a:r>
            <a:r>
              <a:rPr lang="en-US" b="1" u="sng" dirty="0">
                <a:solidFill>
                  <a:srgbClr val="000000"/>
                </a:solidFill>
                <a:latin typeface="Times" charset="0"/>
              </a:rPr>
              <a:t>jump </a:t>
            </a:r>
          </a:p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when the </a:t>
            </a:r>
            <a:r>
              <a:rPr lang="en-US" b="1" dirty="0">
                <a:solidFill>
                  <a:srgbClr val="00B050"/>
                </a:solidFill>
                <a:latin typeface="Times" charset="0"/>
              </a:rPr>
              <a:t>condition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is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true</a:t>
            </a:r>
          </a:p>
          <a:p>
            <a:r>
              <a:rPr lang="en-US" dirty="0">
                <a:solidFill>
                  <a:srgbClr val="000000"/>
                </a:solidFill>
                <a:latin typeface="Times" charset="0"/>
              </a:rPr>
              <a:t>- </a:t>
            </a:r>
            <a:r>
              <a:rPr lang="en-US" dirty="0"/>
              <a:t>Thus, we often need to </a:t>
            </a:r>
            <a:r>
              <a:rPr lang="en-US" b="1" dirty="0">
                <a:solidFill>
                  <a:srgbClr val="FF0000"/>
                </a:solidFill>
              </a:rPr>
              <a:t>reverse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condition</a:t>
            </a:r>
            <a:r>
              <a:rPr lang="en-US" dirty="0"/>
              <a:t>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23474" y="4428771"/>
            <a:ext cx="423" cy="519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21788" y="45095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24585" y="343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2061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Block-Structured </a:t>
            </a:r>
            <a:r>
              <a:rPr lang="en-US" altLang="en-US" sz="4000" b="1" dirty="0">
                <a:solidFill>
                  <a:schemeClr val="accent3"/>
                </a:solidFill>
              </a:rPr>
              <a:t>IF Statements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0109" y="1948217"/>
            <a:ext cx="102020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How to </a:t>
            </a:r>
            <a:r>
              <a:rPr lang="en-US" sz="2400" b="1" dirty="0">
                <a:solidFill>
                  <a:srgbClr val="FF0000"/>
                </a:solidFill>
              </a:rPr>
              <a:t>reverse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00B050"/>
                </a:solidFill>
              </a:rPr>
              <a:t>condition</a:t>
            </a:r>
            <a:r>
              <a:rPr lang="en-US" sz="2400" dirty="0"/>
              <a:t>?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b="1" dirty="0"/>
              <a:t>Using </a:t>
            </a:r>
            <a:r>
              <a:rPr lang="en-US" b="1" dirty="0" err="1"/>
              <a:t>DeMorgan's</a:t>
            </a:r>
            <a:r>
              <a:rPr lang="en-US" b="1" dirty="0"/>
              <a:t> Law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In order to branch on a </a:t>
            </a:r>
            <a:r>
              <a:rPr lang="en-US" b="1" u="sng" dirty="0">
                <a:solidFill>
                  <a:srgbClr val="FF0000"/>
                </a:solidFill>
              </a:rPr>
              <a:t>negated</a:t>
            </a:r>
            <a:r>
              <a:rPr lang="en-US" dirty="0">
                <a:solidFill>
                  <a:srgbClr val="000000"/>
                </a:solidFill>
              </a:rPr>
              <a:t> condition, we need to know </a:t>
            </a:r>
            <a:r>
              <a:rPr lang="en-US" b="1" u="sng" dirty="0">
                <a:solidFill>
                  <a:srgbClr val="FF0000"/>
                </a:solidFill>
              </a:rPr>
              <a:t>the negation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b="1" dirty="0">
                <a:solidFill>
                  <a:schemeClr val="accent3"/>
                </a:solidFill>
              </a:rPr>
              <a:t>various conditions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b="1" dirty="0"/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264177"/>
              </p:ext>
            </p:extLst>
          </p:nvPr>
        </p:nvGraphicFramePr>
        <p:xfrm>
          <a:off x="2229852" y="3288531"/>
          <a:ext cx="7337660" cy="2804160"/>
        </p:xfrm>
        <a:graphic>
          <a:graphicData uri="http://schemas.openxmlformats.org/drawingml/2006/table">
            <a:tbl>
              <a:tblPr/>
              <a:tblGrid>
                <a:gridCol w="366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Negated Condition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&lt;=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&gt;=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 &lt;=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y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!=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&lt;cond1&gt; &amp;&amp; &lt;cond1&gt;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/>
                        <a:t>! &lt;cond1&gt; || ! &lt;cond2&gt;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106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&lt;cond1&gt; || &lt;cond1&gt;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! &lt;cond1&gt; &amp;&amp; ! &lt;cond2&gt;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2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1111A7-9423-7747-ABA6-78C1CC85A3B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AND</a:t>
            </a:r>
            <a:r>
              <a:rPr lang="en-US" altLang="en-US" sz="4000" dirty="0"/>
              <a:t> Instruction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6250"/>
            <a:ext cx="9860280" cy="2133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dirty="0">
                <a:solidFill>
                  <a:schemeClr val="accent3"/>
                </a:solidFill>
              </a:rPr>
              <a:t>Boolean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AND operation </a:t>
            </a:r>
            <a:r>
              <a:rPr lang="en-US" altLang="en-US" dirty="0"/>
              <a:t>between </a:t>
            </a:r>
            <a:r>
              <a:rPr lang="en-US" altLang="en-US" b="1" dirty="0"/>
              <a:t>each pair of matching bits</a:t>
            </a:r>
            <a:r>
              <a:rPr lang="en-US" altLang="en-US" dirty="0"/>
              <a:t> </a:t>
            </a:r>
            <a:r>
              <a:rPr lang="en-US" altLang="en-US" u="sng" dirty="0"/>
              <a:t>in two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Syntax:</a:t>
            </a:r>
            <a:endParaRPr lang="en-US" alt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701540" y="3743801"/>
            <a:ext cx="1524000" cy="2325587"/>
            <a:chOff x="8123921" y="4018340"/>
            <a:chExt cx="1524000" cy="2325587"/>
          </a:xfrm>
        </p:grpSpPr>
        <p:pic>
          <p:nvPicPr>
            <p:cNvPr id="717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921" y="4438927"/>
              <a:ext cx="15240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176" name="Text Box 6"/>
            <p:cNvSpPr txBox="1">
              <a:spLocks noChangeArrowheads="1"/>
            </p:cNvSpPr>
            <p:nvPr/>
          </p:nvSpPr>
          <p:spPr bwMode="auto">
            <a:xfrm>
              <a:off x="8344127" y="4018340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 b="1" dirty="0">
                  <a:solidFill>
                    <a:srgbClr val="00B050"/>
                  </a:solidFill>
                </a:rPr>
                <a:t>AND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428" y="2378470"/>
            <a:ext cx="1551898" cy="1241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7523" y="2772995"/>
            <a:ext cx="5701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accent3"/>
                </a:solidFill>
              </a:rPr>
              <a:t>AND</a:t>
            </a:r>
            <a:r>
              <a:rPr lang="en-US" altLang="en-US" sz="2000" dirty="0"/>
              <a:t> </a:t>
            </a:r>
            <a:r>
              <a:rPr lang="en-US" altLang="en-US" sz="2000" b="1" i="1" dirty="0">
                <a:solidFill>
                  <a:srgbClr val="C00000"/>
                </a:solidFill>
              </a:rPr>
              <a:t>destination</a:t>
            </a:r>
            <a:r>
              <a:rPr lang="en-US" altLang="en-US" sz="2000" i="1" dirty="0"/>
              <a:t>, </a:t>
            </a:r>
            <a:r>
              <a:rPr lang="en-US" altLang="en-US" sz="2000" b="1" i="1" dirty="0"/>
              <a:t>source</a:t>
            </a:r>
            <a:r>
              <a:rPr lang="en-US" altLang="en-US" sz="2000" i="1" dirty="0"/>
              <a:t> </a:t>
            </a:r>
            <a:r>
              <a:rPr lang="en-US" altLang="en-US" dirty="0"/>
              <a:t>(same operand types as MOV)</a:t>
            </a:r>
          </a:p>
        </p:txBody>
      </p:sp>
    </p:spTree>
    <p:extLst>
      <p:ext uri="{BB962C8B-B14F-4D97-AF65-F5344CB8AC3E}">
        <p14:creationId xmlns:p14="http://schemas.microsoft.com/office/powerpoint/2010/main" val="2037228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Example1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5450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Example1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552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78FE-1CE5-9440-95EC-4F1B76A0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AE61-9E40-9F4F-AB9B-3B051EFB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DC1E2-FAC8-BA45-8AB8-849AFD5A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Example2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50183" name="Text Box 5"/>
          <p:cNvSpPr txBox="1">
            <a:spLocks noChangeArrowheads="1"/>
          </p:cNvSpPr>
          <p:nvPr/>
        </p:nvSpPr>
        <p:spPr bwMode="auto">
          <a:xfrm>
            <a:off x="1234190" y="3132930"/>
            <a:ext cx="3048000" cy="1600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if( op1 == op2 )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2;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495" y="4792975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190" y="1862358"/>
            <a:ext cx="6096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Implement the following pseudocode in assembly language.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9682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D791BB-611D-8146-9CE1-33A741E3D4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Example2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50182" name="Text Box 4"/>
          <p:cNvSpPr txBox="1">
            <a:spLocks noChangeArrowheads="1"/>
          </p:cNvSpPr>
          <p:nvPr/>
        </p:nvSpPr>
        <p:spPr bwMode="auto">
          <a:xfrm>
            <a:off x="4576757" y="2724887"/>
            <a:ext cx="3525864" cy="24284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mov eax,op1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cmp</a:t>
            </a:r>
            <a:r>
              <a:rPr lang="en-US" altLang="en-US" sz="2000" dirty="0">
                <a:latin typeface="Courier New" charset="0"/>
              </a:rPr>
              <a:t> eax,op2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accent3"/>
                </a:solidFill>
                <a:latin typeface="Courier New" charset="0"/>
              </a:rPr>
              <a:t>jne</a:t>
            </a:r>
            <a:r>
              <a:rPr lang="en-US" altLang="en-US" sz="20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2000" dirty="0">
                <a:latin typeface="Courier New" charset="0"/>
              </a:rPr>
              <a:t>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mov X,1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jmp</a:t>
            </a:r>
            <a:r>
              <a:rPr lang="en-US" altLang="en-US" sz="2000" dirty="0">
                <a:latin typeface="Courier New" charset="0"/>
              </a:rPr>
              <a:t>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L1:	mov X,2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L2:</a:t>
            </a:r>
          </a:p>
        </p:txBody>
      </p:sp>
      <p:sp>
        <p:nvSpPr>
          <p:cNvPr id="50183" name="Text Box 5"/>
          <p:cNvSpPr txBox="1">
            <a:spLocks noChangeArrowheads="1"/>
          </p:cNvSpPr>
          <p:nvPr/>
        </p:nvSpPr>
        <p:spPr bwMode="auto">
          <a:xfrm>
            <a:off x="1234190" y="3132930"/>
            <a:ext cx="3048000" cy="1600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if( op1 == op2 )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2;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495" y="4792975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190" y="1862358"/>
            <a:ext cx="6096000" cy="4025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Implement the following pseudocode in assembly language.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1986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5959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DEA8036-6D3F-3E42-9664-3B98B2485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67761"/>
            <a:ext cx="4862594" cy="24284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1. Compare two operands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2. If condition TRUE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     jump to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3. ELSE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4. Jump over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Courier New" charset="0"/>
              </a:rPr>
              <a:t>5. IF block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4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1BE881-7D81-3A4A-B989-D7DC704AC06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Example3 </a:t>
            </a:r>
            <a:r>
              <a:rPr lang="en-US" altLang="en-US" sz="3200" b="1" dirty="0">
                <a:solidFill>
                  <a:srgbClr val="00B050"/>
                </a:solidFill>
              </a:rPr>
              <a:t>(IF-Then-Else)</a:t>
            </a:r>
            <a:endParaRPr lang="en-US" altLang="en-US" sz="3200" dirty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51690"/>
            <a:ext cx="9922273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32-bit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integers: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5912603" y="3072323"/>
            <a:ext cx="3276600" cy="2438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eax,var1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eax,var2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jle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var3,6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var4,7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L1:	mov var3,10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L2:</a:t>
            </a: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331203" y="3059623"/>
            <a:ext cx="3200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var1 &lt;= var2 )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10;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var3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var4 = 7;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2209800" y="564335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/>
              <a:t>(There are multiple correct solutions to this problem.)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8800" y="3905874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58" y="3998207"/>
            <a:ext cx="1508167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9097" y="302990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 </a:t>
            </a:r>
            <a:r>
              <a:rPr lang="en-US" sz="1400" b="1" dirty="0">
                <a:solidFill>
                  <a:schemeClr val="accent3"/>
                </a:solidFill>
              </a:rPr>
              <a:t>instruction</a:t>
            </a:r>
            <a:r>
              <a:rPr lang="en-US" sz="1400" dirty="0">
                <a:solidFill>
                  <a:srgbClr val="2F2A2B"/>
                </a:solidFill>
              </a:rPr>
              <a:t> 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</a:t>
            </a:r>
            <a:r>
              <a:rPr lang="en-US" sz="1400">
                <a:solidFill>
                  <a:srgbClr val="2F2A2B"/>
                </a:solidFill>
              </a:rPr>
              <a:t>is a </a:t>
            </a:r>
            <a:r>
              <a:rPr lang="en-US" sz="1400" b="1">
                <a:solidFill>
                  <a:srgbClr val="C00000"/>
                </a:solidFill>
              </a:rPr>
              <a:t>memory operand   </a:t>
            </a:r>
            <a:r>
              <a:rPr lang="en-US" sz="1400">
                <a:solidFill>
                  <a:srgbClr val="2F2A2B"/>
                </a:solidFill>
              </a:rPr>
              <a:t>(a variable): </a:t>
            </a:r>
            <a:endParaRPr lang="en-US" sz="1400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chemeClr val="accent3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6810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b="1" dirty="0">
                <a:solidFill>
                  <a:schemeClr val="accent3"/>
                </a:solidFill>
              </a:rPr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1457821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43A7-8F92-1E46-B8B7-C3899A3B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9AC70-0C17-824C-B3E7-D69E1FB13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D0C88-D6F8-424F-B9A7-C942ACB5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3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1111A7-9423-7747-ABA6-78C1CC85A3B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AND</a:t>
            </a:r>
            <a:r>
              <a:rPr lang="en-US" altLang="en-US" sz="4000" dirty="0"/>
              <a:t> Instruction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954798"/>
            <a:ext cx="993648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Flags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>
                <a:solidFill>
                  <a:srgbClr val="2F2A2B"/>
                </a:solidFill>
              </a:rPr>
              <a:t> instruction always </a:t>
            </a:r>
            <a:r>
              <a:rPr lang="en-US" dirty="0">
                <a:solidFill>
                  <a:srgbClr val="C00000"/>
                </a:solidFill>
              </a:rPr>
              <a:t>clears</a:t>
            </a:r>
            <a:r>
              <a:rPr lang="en-US" dirty="0">
                <a:solidFill>
                  <a:srgbClr val="2F2A2B"/>
                </a:solidFill>
              </a:rPr>
              <a:t> the </a:t>
            </a:r>
            <a:r>
              <a:rPr lang="en-US" dirty="0">
                <a:solidFill>
                  <a:schemeClr val="accent3"/>
                </a:solidFill>
              </a:rPr>
              <a:t>Overflow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chemeClr val="accent3"/>
                </a:solidFill>
              </a:rPr>
              <a:t>Carry</a:t>
            </a:r>
            <a:r>
              <a:rPr lang="en-US" dirty="0">
                <a:solidFill>
                  <a:srgbClr val="2F2A2B"/>
                </a:solidFill>
              </a:rPr>
              <a:t> flags.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500" dirty="0">
                <a:solidFill>
                  <a:srgbClr val="2F2A2B"/>
                </a:solidFill>
              </a:rPr>
              <a:t>It </a:t>
            </a:r>
            <a:r>
              <a:rPr lang="en-US" sz="2500" dirty="0">
                <a:solidFill>
                  <a:srgbClr val="C00000"/>
                </a:solidFill>
              </a:rPr>
              <a:t>modifies</a:t>
            </a:r>
            <a:r>
              <a:rPr lang="en-US" sz="2500" dirty="0">
                <a:solidFill>
                  <a:srgbClr val="2F2A2B"/>
                </a:solidFill>
              </a:rPr>
              <a:t> the </a:t>
            </a:r>
            <a:r>
              <a:rPr lang="en-US" sz="2500" dirty="0">
                <a:solidFill>
                  <a:schemeClr val="accent3"/>
                </a:solidFill>
              </a:rPr>
              <a:t>Sign</a:t>
            </a:r>
            <a:r>
              <a:rPr lang="en-US" sz="2500" dirty="0">
                <a:solidFill>
                  <a:srgbClr val="2F2A2B"/>
                </a:solidFill>
              </a:rPr>
              <a:t>, </a:t>
            </a:r>
            <a:r>
              <a:rPr lang="en-US" sz="2500" dirty="0">
                <a:solidFill>
                  <a:schemeClr val="accent3"/>
                </a:solidFill>
              </a:rPr>
              <a:t>Zero</a:t>
            </a:r>
            <a:r>
              <a:rPr lang="en-US" sz="2500" dirty="0">
                <a:solidFill>
                  <a:srgbClr val="2F2A2B"/>
                </a:solidFill>
              </a:rPr>
              <a:t>, and </a:t>
            </a:r>
            <a:r>
              <a:rPr lang="en-US" sz="2500" dirty="0">
                <a:solidFill>
                  <a:schemeClr val="accent3"/>
                </a:solidFill>
              </a:rPr>
              <a:t>Parity</a:t>
            </a:r>
            <a:r>
              <a:rPr lang="en-US" sz="2500" dirty="0">
                <a:solidFill>
                  <a:srgbClr val="2F2A2B"/>
                </a:solidFill>
              </a:rPr>
              <a:t> flags 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Consistent with the value assigned to the </a:t>
            </a:r>
            <a:r>
              <a:rPr lang="en-US" b="1" dirty="0">
                <a:solidFill>
                  <a:srgbClr val="00B050"/>
                </a:solidFill>
              </a:rPr>
              <a:t>destination operand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</a:t>
            </a:r>
            <a:r>
              <a:rPr lang="en-US" b="1" dirty="0">
                <a:solidFill>
                  <a:srgbClr val="2F2A2B"/>
                </a:solidFill>
              </a:rPr>
              <a:t>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Suppose the following instruction </a:t>
            </a:r>
            <a:r>
              <a:rPr lang="en-US" b="1" dirty="0">
                <a:solidFill>
                  <a:srgbClr val="2F2A2B"/>
                </a:solidFill>
              </a:rPr>
              <a:t>results in</a:t>
            </a:r>
            <a:r>
              <a:rPr lang="en-US" dirty="0">
                <a:solidFill>
                  <a:srgbClr val="2F2A2B"/>
                </a:solidFill>
              </a:rPr>
              <a:t> a value of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in the </a:t>
            </a:r>
            <a:r>
              <a:rPr lang="en-US" dirty="0">
                <a:solidFill>
                  <a:schemeClr val="accent3"/>
                </a:solidFill>
              </a:rPr>
              <a:t>al</a:t>
            </a:r>
            <a:r>
              <a:rPr lang="en-US" dirty="0">
                <a:solidFill>
                  <a:srgbClr val="2F2A2B"/>
                </a:solidFill>
              </a:rPr>
              <a:t> register.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Thus, the </a:t>
            </a:r>
            <a:r>
              <a:rPr lang="en-US" dirty="0">
                <a:solidFill>
                  <a:schemeClr val="accent3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flag will be </a:t>
            </a:r>
            <a:r>
              <a:rPr lang="en-US" b="1" dirty="0">
                <a:solidFill>
                  <a:srgbClr val="00B05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5190" y="4511338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and</a:t>
            </a:r>
            <a:r>
              <a:rPr lang="en-US" dirty="0">
                <a:solidFill>
                  <a:srgbClr val="2F2A2B"/>
                </a:solidFill>
              </a:rPr>
              <a:t> al,1Fh</a:t>
            </a:r>
          </a:p>
        </p:txBody>
      </p:sp>
    </p:spTree>
    <p:extLst>
      <p:ext uri="{BB962C8B-B14F-4D97-AF65-F5344CB8AC3E}">
        <p14:creationId xmlns:p14="http://schemas.microsoft.com/office/powerpoint/2010/main" val="764641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chemeClr val="accent3"/>
                </a:solidFill>
              </a:rPr>
              <a:t>AND 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1257300" y="2126772"/>
            <a:ext cx="6096000" cy="5978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&gt; bl) AND (bl &gt;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</p:txBody>
      </p:sp>
    </p:spTree>
    <p:extLst>
      <p:ext uri="{BB962C8B-B14F-4D97-AF65-F5344CB8AC3E}">
        <p14:creationId xmlns:p14="http://schemas.microsoft.com/office/powerpoint/2010/main" val="946210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BF5ECD-34B0-5748-9755-9D993C174B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(Example1)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986" y="1907583"/>
            <a:ext cx="9888694" cy="1676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When implementing </a:t>
            </a:r>
            <a:r>
              <a:rPr lang="en-US" altLang="en-US" b="1" dirty="0">
                <a:solidFill>
                  <a:schemeClr val="accent3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266986" y="4117862"/>
            <a:ext cx="3886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95767" y="3127262"/>
            <a:ext cx="6226443" cy="2971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L2:	                  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 </a:t>
            </a:r>
            <a:r>
              <a:rPr lang="is-IS" altLang="en-US" sz="1800" dirty="0">
                <a:latin typeface="Courier New" charset="0"/>
              </a:rPr>
              <a:t>…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6095" y="5675657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619344" y="2247599"/>
            <a:ext cx="693297" cy="36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3209" y="5068894"/>
            <a:ext cx="1508167" cy="3231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</a:t>
            </a:r>
            <a:r>
              <a:rPr lang="en-US" sz="1500" b="1">
                <a:solidFill>
                  <a:srgbClr val="FF0000"/>
                </a:solidFill>
              </a:rPr>
              <a:t>Reverse </a:t>
            </a:r>
            <a:endParaRPr 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2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BF5ECD-34B0-5748-9755-9D993C174B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(Example1)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097280" y="1933904"/>
            <a:ext cx="3886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1D3FC-104C-4B42-9362-1D9D7DA77895}"/>
              </a:ext>
            </a:extLst>
          </p:cNvPr>
          <p:cNvSpPr txBox="1"/>
          <p:nvPr/>
        </p:nvSpPr>
        <p:spPr>
          <a:xfrm>
            <a:off x="6096000" y="2059872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291059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33F486-18AD-8046-8394-7B9E27BAC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2205925" y="3881532"/>
            <a:ext cx="7315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	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	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	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      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      .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252865" y="2854588"/>
            <a:ext cx="3867463" cy="87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 (al &gt; 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) AND (</a:t>
            </a:r>
            <a:r>
              <a:rPr lang="en-US" altLang="en-US" sz="1800" dirty="0" err="1">
                <a:latin typeface="Courier New" charset="0"/>
              </a:rPr>
              <a:t>bl</a:t>
            </a:r>
            <a:r>
              <a:rPr lang="en-US" altLang="en-US" sz="18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1326655" y="1829398"/>
            <a:ext cx="9829025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But the following implementation uses 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29% less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code by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reversing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the first relational operator. </a:t>
            </a:r>
          </a:p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We allow the program to "fall through" to the second expression: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(Example2)</a:t>
            </a:r>
            <a:endParaRPr lang="en-US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422899" y="2922104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1613343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33F486-18AD-8046-8394-7B9E27BAC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2609431" y="4341425"/>
            <a:ext cx="6991769" cy="1905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	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	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quit if false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	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267958" y="114596"/>
            <a:ext cx="566749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charset="0"/>
              </a:rPr>
              <a:t>if (al &gt; </a:t>
            </a:r>
            <a:r>
              <a:rPr lang="en-US" altLang="en-US" b="1" dirty="0" err="1">
                <a:latin typeface="Courier New" charset="0"/>
              </a:rPr>
              <a:t>bl</a:t>
            </a:r>
            <a:r>
              <a:rPr lang="en-US" altLang="en-US" b="1" dirty="0">
                <a:latin typeface="Courier New" charset="0"/>
              </a:rPr>
              <a:t>) AND (</a:t>
            </a:r>
            <a:r>
              <a:rPr lang="en-US" altLang="en-US" b="1" dirty="0" err="1">
                <a:latin typeface="Courier New" charset="0"/>
              </a:rPr>
              <a:t>bl</a:t>
            </a:r>
            <a:r>
              <a:rPr lang="en-US" altLang="en-US" b="1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984365" y="1185406"/>
            <a:ext cx="6226443" cy="2971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L2:	                  ; both are true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6840" y="2486640"/>
            <a:ext cx="110844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Method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4986000"/>
            <a:ext cx="110844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3184" y="2671306"/>
            <a:ext cx="1399676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Do not Reverse the Condition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06786" y="5032166"/>
            <a:ext cx="13009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Reverse the Condition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37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E196D67-4257-0540-B876-4E56F52CCC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404" y="1881981"/>
            <a:ext cx="9891276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 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chemeClr val="accent3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7372746" y="3187075"/>
            <a:ext cx="4169679" cy="2133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ecx,edx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6327" name="Text Box 5"/>
          <p:cNvSpPr txBox="1">
            <a:spLocks noChangeArrowheads="1"/>
          </p:cNvSpPr>
          <p:nvPr/>
        </p:nvSpPr>
        <p:spPr bwMode="auto">
          <a:xfrm>
            <a:off x="2803161" y="3187075"/>
            <a:ext cx="4188586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if( ebx &lt;= ecx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	&amp;&amp; ecx &gt; edx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  eax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  edx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>
              <a:latin typeface="Courier New" charset="0"/>
            </a:endParaRPr>
          </a:p>
        </p:txBody>
      </p:sp>
      <p:sp>
        <p:nvSpPr>
          <p:cNvPr id="56328" name="Text Box 6"/>
          <p:cNvSpPr txBox="1">
            <a:spLocks noChangeArrowheads="1"/>
          </p:cNvSpPr>
          <p:nvPr/>
        </p:nvSpPr>
        <p:spPr bwMode="auto">
          <a:xfrm>
            <a:off x="2286000" y="5715000"/>
            <a:ext cx="7239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(There are multiple correct solutions to this problem.)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Compound</a:t>
            </a:r>
            <a:r>
              <a:rPr lang="en-US" altLang="en-US" sz="4000" dirty="0"/>
              <a:t> </a:t>
            </a:r>
            <a:r>
              <a:rPr lang="en-US" altLang="en-US" sz="4000" b="1" dirty="0"/>
              <a:t>Expression</a:t>
            </a:r>
            <a:r>
              <a:rPr lang="en-US" altLang="en-US" sz="4000" dirty="0"/>
              <a:t> with </a:t>
            </a:r>
            <a:r>
              <a:rPr lang="en-US" altLang="en-US" sz="4000" b="1" dirty="0">
                <a:solidFill>
                  <a:schemeClr val="accent3"/>
                </a:solidFill>
              </a:rPr>
              <a:t>AND  </a:t>
            </a:r>
            <a:r>
              <a:rPr lang="en-US" altLang="en-US" sz="3200" b="1" dirty="0">
                <a:solidFill>
                  <a:srgbClr val="00B050"/>
                </a:solidFill>
              </a:rPr>
              <a:t>(Example3)</a:t>
            </a:r>
            <a:endParaRPr lang="en-US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406158" y="3772921"/>
            <a:ext cx="131229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</p:spTree>
    <p:extLst>
      <p:ext uri="{BB962C8B-B14F-4D97-AF65-F5344CB8AC3E}">
        <p14:creationId xmlns:p14="http://schemas.microsoft.com/office/powerpoint/2010/main" val="1333005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b="1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b="1" dirty="0">
                <a:solidFill>
                  <a:schemeClr val="accent3"/>
                </a:solidFill>
              </a:rPr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/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1805212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504120-6246-C447-880D-872FE69BFF1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Compound Expression with </a:t>
            </a: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1109208" y="1888452"/>
            <a:ext cx="420391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 (al &gt; 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) OR (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092" y="2014420"/>
            <a:ext cx="31067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</a:t>
            </a:r>
            <a:r>
              <a:rPr lang="en-US" b="1" u="sng" dirty="0">
                <a:solidFill>
                  <a:srgbClr val="FF0000"/>
                </a:solidFill>
              </a:rPr>
              <a:t>second</a:t>
            </a:r>
            <a:r>
              <a:rPr lang="en-US" b="1" dirty="0">
                <a:solidFill>
                  <a:srgbClr val="FF0000"/>
                </a:solidFill>
              </a:rPr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268402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EA87-622B-0843-8815-26B772F0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011E-C9BF-8D4F-B526-4F3D0702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20BD-40D6-B641-B994-B1292095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3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504120-6246-C447-880D-872FE69BFF1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Compound Expression with </a:t>
            </a: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1251488" y="4421212"/>
            <a:ext cx="420391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if (al &gt; 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) OR (</a:t>
            </a:r>
            <a:r>
              <a:rPr lang="en-US" altLang="en-US" sz="2000" dirty="0" err="1">
                <a:latin typeface="Courier New" charset="0"/>
              </a:rPr>
              <a:t>bl</a:t>
            </a:r>
            <a:r>
              <a:rPr lang="en-US" altLang="en-US" sz="2000" dirty="0">
                <a:latin typeface="Courier New" charset="0"/>
              </a:rPr>
              <a:t> &gt; cl)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  X = 1;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Courier New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455403" y="3908393"/>
            <a:ext cx="6524787" cy="1905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is AL &gt; BL?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L1           ; yes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; no: is BL &gt; CL?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jbe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         ; no: skip next statement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	mov X,1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2" name="Rectangle 1"/>
          <p:cNvSpPr/>
          <p:nvPr/>
        </p:nvSpPr>
        <p:spPr>
          <a:xfrm>
            <a:off x="1145491" y="1843518"/>
            <a:ext cx="990419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In the following implementation, the code branches to L1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if </a:t>
            </a:r>
            <a:r>
              <a:rPr lang="en-US" dirty="0"/>
              <a:t>the first expression is </a:t>
            </a:r>
            <a:r>
              <a:rPr lang="en-US" dirty="0">
                <a:solidFill>
                  <a:schemeClr val="accent3"/>
                </a:solidFill>
              </a:rPr>
              <a:t>true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otherwise</a:t>
            </a:r>
            <a:r>
              <a:rPr lang="en-US" dirty="0">
                <a:solidFill>
                  <a:srgbClr val="2F2A2B"/>
                </a:solidFill>
              </a:rPr>
              <a:t>, it </a:t>
            </a:r>
            <a:r>
              <a:rPr lang="en-US" dirty="0"/>
              <a:t>falls through to the second</a:t>
            </a:r>
            <a:r>
              <a:rPr lang="en-US" b="1" dirty="0">
                <a:solidFill>
                  <a:schemeClr val="accent3"/>
                </a:solidFill>
              </a:rPr>
              <a:t> CMP instruction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The second expression </a:t>
            </a:r>
            <a:r>
              <a:rPr lang="en-US" dirty="0">
                <a:solidFill>
                  <a:schemeClr val="accent3"/>
                </a:solidFill>
              </a:rPr>
              <a:t>reverses the &gt; operator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/>
              <a:t>uses</a:t>
            </a:r>
            <a:r>
              <a:rPr lang="en-US" dirty="0">
                <a:solidFill>
                  <a:schemeClr val="accent3"/>
                </a:solidFill>
              </a:rPr>
              <a:t> JBE </a:t>
            </a:r>
            <a:r>
              <a:rPr lang="en-US" dirty="0"/>
              <a:t>instead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792" y="5444061"/>
            <a:ext cx="310674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</a:t>
            </a:r>
            <a:r>
              <a:rPr lang="en-US" b="1" u="sng" dirty="0">
                <a:solidFill>
                  <a:srgbClr val="FF0000"/>
                </a:solidFill>
              </a:rPr>
              <a:t>second</a:t>
            </a:r>
            <a:r>
              <a:rPr lang="en-US" b="1" dirty="0">
                <a:solidFill>
                  <a:srgbClr val="FF0000"/>
                </a:solidFill>
              </a:rPr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210976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4C81FC-1873-AB41-8E30-8E7923C75DB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AND</a:t>
            </a:r>
            <a:r>
              <a:rPr lang="en-US" altLang="en-US" sz="4000" b="1" dirty="0">
                <a:solidFill>
                  <a:schemeClr val="accent3"/>
                </a:solidFill>
              </a:rPr>
              <a:t> Example</a:t>
            </a:r>
            <a:endParaRPr lang="en-US" altLang="en-US" dirty="0"/>
          </a:p>
        </p:txBody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2401887" y="3617246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2004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</a:t>
            </a:r>
            <a:r>
              <a:rPr lang="en-US" altLang="en-US" sz="1800" b="1" dirty="0" err="1">
                <a:latin typeface="Courier New" charset="0"/>
              </a:rPr>
              <a:t>ax,wordVal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accent3"/>
                </a:solidFill>
                <a:latin typeface="Courier New" charset="0"/>
              </a:rPr>
              <a:t>And</a:t>
            </a:r>
            <a:r>
              <a:rPr lang="en-US" altLang="en-US" sz="1800" b="1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ax,1	; low bit set?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jz</a:t>
            </a:r>
            <a:r>
              <a:rPr lang="en-US" altLang="en-US" sz="1800" b="1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EvenValue</a:t>
            </a:r>
            <a:r>
              <a:rPr lang="en-US" altLang="en-US" sz="1800" b="1" dirty="0">
                <a:latin typeface="Courier New" charset="0"/>
              </a:rPr>
              <a:t>	; jump if Zero flag set</a:t>
            </a:r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1269988" y="1797424"/>
            <a:ext cx="919989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Task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800" dirty="0">
                <a:solidFill>
                  <a:schemeClr val="accent3"/>
                </a:solidFill>
                <a:latin typeface="+mn-lt"/>
              </a:rPr>
              <a:t>Jump</a:t>
            </a:r>
            <a:r>
              <a:rPr lang="en-US" altLang="en-US" sz="2800" dirty="0">
                <a:latin typeface="+mn-lt"/>
              </a:rPr>
              <a:t> to a label </a:t>
            </a:r>
            <a:r>
              <a:rPr lang="en-US" altLang="en-US" sz="2800" dirty="0">
                <a:solidFill>
                  <a:schemeClr val="accent3"/>
                </a:solidFill>
                <a:latin typeface="+mn-lt"/>
              </a:rPr>
              <a:t>if an integer is </a:t>
            </a:r>
            <a:r>
              <a:rPr lang="en-US" altLang="en-US" sz="2800" dirty="0">
                <a:solidFill>
                  <a:srgbClr val="C00000"/>
                </a:solidFill>
                <a:latin typeface="+mn-lt"/>
              </a:rPr>
              <a:t>even</a:t>
            </a:r>
            <a:r>
              <a:rPr lang="en-US" altLang="en-US" sz="2800" dirty="0">
                <a:latin typeface="+mn-lt"/>
              </a:rPr>
              <a:t>.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</a:rPr>
              <a:t>Solution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AND</a:t>
            </a:r>
            <a:r>
              <a:rPr lang="en-US" altLang="en-US" sz="2000" dirty="0">
                <a:latin typeface="+mn-lt"/>
              </a:rPr>
              <a:t> the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lowest bit</a:t>
            </a:r>
            <a:r>
              <a:rPr lang="en-US" altLang="en-US" sz="2000" dirty="0">
                <a:latin typeface="+mn-lt"/>
              </a:rPr>
              <a:t> with a 1, </a:t>
            </a:r>
          </a:p>
          <a:p>
            <a:pPr marL="0" indent="0" eaLnBrk="1" hangingPunct="1">
              <a:lnSpc>
                <a:spcPct val="11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     </a:t>
            </a:r>
            <a:r>
              <a:rPr lang="en-US" altLang="en-US" sz="2000" b="1" dirty="0">
                <a:latin typeface="+mn-lt"/>
              </a:rPr>
              <a:t>If</a:t>
            </a:r>
            <a:r>
              <a:rPr lang="en-US" altLang="en-US" sz="2000" dirty="0">
                <a:latin typeface="+mn-lt"/>
              </a:rPr>
              <a:t> the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result is Zero</a:t>
            </a:r>
            <a:r>
              <a:rPr lang="en-US" altLang="en-US" sz="2000" dirty="0">
                <a:latin typeface="+mn-lt"/>
              </a:rPr>
              <a:t>, the number was even.</a:t>
            </a:r>
          </a:p>
        </p:txBody>
      </p:sp>
      <p:sp>
        <p:nvSpPr>
          <p:cNvPr id="16391" name="Text Box 5"/>
          <p:cNvSpPr txBox="1">
            <a:spLocks noChangeArrowheads="1"/>
          </p:cNvSpPr>
          <p:nvPr/>
        </p:nvSpPr>
        <p:spPr bwMode="auto">
          <a:xfrm>
            <a:off x="2539047" y="4785969"/>
            <a:ext cx="7315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latin typeface="+mn-lt"/>
              </a:rPr>
              <a:t>JZ (jump if Zero) is covered in Section 6.3.</a:t>
            </a:r>
          </a:p>
        </p:txBody>
      </p:sp>
    </p:spTree>
    <p:extLst>
      <p:ext uri="{BB962C8B-B14F-4D97-AF65-F5344CB8AC3E}">
        <p14:creationId xmlns:p14="http://schemas.microsoft.com/office/powerpoint/2010/main" val="1717019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A6672C8-ACB7-D94F-A954-91C24BE5A8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Conditional Structures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526" y="1941163"/>
            <a:ext cx="5943600" cy="3048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solidFill>
                  <a:schemeClr val="tx1"/>
                </a:solidFill>
              </a:rPr>
              <a:t> Block-Structured IF Statements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AND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2300" dirty="0"/>
              <a:t> Compound Expressions with OR</a:t>
            </a: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b="1" dirty="0">
                <a:solidFill>
                  <a:schemeClr val="accent3"/>
                </a:solidFill>
              </a:rPr>
              <a:t> WHILE Loops</a:t>
            </a:r>
          </a:p>
        </p:txBody>
      </p:sp>
    </p:spTree>
    <p:extLst>
      <p:ext uri="{BB962C8B-B14F-4D97-AF65-F5344CB8AC3E}">
        <p14:creationId xmlns:p14="http://schemas.microsoft.com/office/powerpoint/2010/main" val="688907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WHILE</a:t>
            </a:r>
            <a:r>
              <a:rPr lang="en-US" altLang="en-US" sz="4000" dirty="0"/>
              <a:t>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5695" y="1877397"/>
            <a:ext cx="804878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A WHILE loop </a:t>
            </a:r>
            <a:r>
              <a:rPr lang="en-US" b="1" dirty="0">
                <a:solidFill>
                  <a:srgbClr val="C00000"/>
                </a:solidFill>
              </a:rPr>
              <a:t>tests a condition first </a:t>
            </a:r>
            <a:r>
              <a:rPr lang="en-US" u="sng" dirty="0">
                <a:solidFill>
                  <a:srgbClr val="2F2A2B"/>
                </a:solidFill>
              </a:rPr>
              <a:t>before performing a block of statements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As long as </a:t>
            </a: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loop condition remains true</a:t>
            </a:r>
            <a:r>
              <a:rPr lang="en-US" dirty="0"/>
              <a:t>, </a:t>
            </a:r>
            <a:r>
              <a:rPr lang="en-US" b="1" dirty="0"/>
              <a:t>the statements are repeated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37" y="3022326"/>
            <a:ext cx="3543300" cy="143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5695" y="4679025"/>
            <a:ext cx="9889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implementing this structure in assembly language,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it is convenient to </a:t>
            </a:r>
            <a:r>
              <a:rPr lang="en-US" b="1" dirty="0">
                <a:solidFill>
                  <a:srgbClr val="C00000"/>
                </a:solidFill>
              </a:rPr>
              <a:t>reverse the loop condition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b="1" dirty="0">
                <a:solidFill>
                  <a:schemeClr val="accent3"/>
                </a:solidFill>
              </a:rPr>
              <a:t>jump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dirty="0" err="1">
                <a:solidFill>
                  <a:srgbClr val="2F2A2B"/>
                </a:solidFill>
              </a:rPr>
              <a:t>endwhile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if a condition becomes true</a:t>
            </a:r>
            <a:endParaRPr lang="en-US" b="1" dirty="0">
              <a:solidFill>
                <a:srgbClr val="2F2A2B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8" y="2072267"/>
            <a:ext cx="2624629" cy="40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87C0F-527B-D84C-8C77-98A6A228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609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0176-3A8B-EF4E-A2B4-8C27048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Example1</a:t>
            </a:r>
            <a:endParaRPr lang="en-US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7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Example1</a:t>
            </a:r>
            <a:endParaRPr lang="en-US" alt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38318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&lt;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jge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; exit the loop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; val1++;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dec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val2                   ; val2--;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beginwhile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mov val1,eax            ; save new value for val1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9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7A7C-0E05-BF45-86C8-4B13CCB8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1641-11BA-F94E-8A7A-D8387735F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81B5-AA8E-A243-AA22-1F09F36C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8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Example2</a:t>
            </a:r>
            <a:endParaRPr lang="en-US" altLang="en-US" sz="4000" dirty="0"/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1327156" y="3221674"/>
            <a:ext cx="2955588" cy="12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while( 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&lt; </a:t>
            </a:r>
            <a:r>
              <a:rPr lang="en-US" altLang="en-US" sz="2000" dirty="0" err="1">
                <a:latin typeface="Courier New" charset="0"/>
              </a:rPr>
              <a:t>ebx</a:t>
            </a:r>
            <a:r>
              <a:rPr lang="en-US" altLang="en-US" sz="2000" dirty="0">
                <a:latin typeface="Courier New" charset="0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charset="0"/>
              </a:rPr>
              <a:t>	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= </a:t>
            </a:r>
            <a:r>
              <a:rPr lang="en-US" altLang="en-US" sz="2000" dirty="0" err="1">
                <a:latin typeface="Courier New" charset="0"/>
              </a:rPr>
              <a:t>eax</a:t>
            </a:r>
            <a:r>
              <a:rPr lang="en-US" altLang="en-US" sz="2000" dirty="0">
                <a:latin typeface="Courier New" charset="0"/>
              </a:rPr>
              <a:t> + 1;</a:t>
            </a:r>
          </a:p>
        </p:txBody>
      </p:sp>
      <p:sp>
        <p:nvSpPr>
          <p:cNvPr id="59400" name="Text Box 3"/>
          <p:cNvSpPr txBox="1">
            <a:spLocks noChangeArrowheads="1"/>
          </p:cNvSpPr>
          <p:nvPr/>
        </p:nvSpPr>
        <p:spPr bwMode="auto">
          <a:xfrm>
            <a:off x="4497885" y="3028211"/>
            <a:ext cx="7058025" cy="1676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715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top: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r>
              <a:rPr lang="en-US" altLang="en-US" sz="1800" dirty="0">
                <a:latin typeface="Courier New" charset="0"/>
              </a:rPr>
              <a:t>	; check loop condition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jae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next	; false? exit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	; body of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top	; repeat the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343475" y="4748485"/>
            <a:ext cx="3265746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This is a possible implementation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7885" y="2534638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9305" y="4229653"/>
            <a:ext cx="153129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Reverse </a:t>
            </a:r>
            <a:r>
              <a:rPr lang="en-US" sz="1600" b="1">
                <a:solidFill>
                  <a:srgbClr val="FF0000"/>
                </a:solidFill>
              </a:rPr>
              <a:t>The loop Condition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92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chemeClr val="accent3"/>
                </a:solidFill>
              </a:rPr>
              <a:t>Example3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2530098" y="4175779"/>
            <a:ext cx="7086600" cy="19812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71500" algn="l"/>
                <a:tab pos="3657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71500" algn="l"/>
                <a:tab pos="36576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71500" algn="l"/>
                <a:tab pos="36576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top: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ebx,val1	; check loop condition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ja</a:t>
            </a:r>
            <a:r>
              <a:rPr lang="en-US" altLang="en-US" sz="1800" dirty="0">
                <a:latin typeface="Courier New" charset="0"/>
              </a:rPr>
              <a:t>  next	; false? exit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ebx,5	; body of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dec</a:t>
            </a:r>
            <a:r>
              <a:rPr lang="en-US" altLang="en-US" sz="1800" dirty="0">
                <a:latin typeface="Courier New" charset="0"/>
              </a:rPr>
              <a:t> 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top	; repeat the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4092198" y="2344966"/>
            <a:ext cx="396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while(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&lt;= val1)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+ 5;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	val1 = val1 - 1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</p:txBody>
      </p:sp>
      <p:sp>
        <p:nvSpPr>
          <p:cNvPr id="60423" name="Text Box 5"/>
          <p:cNvSpPr txBox="1">
            <a:spLocks noChangeArrowheads="1"/>
          </p:cNvSpPr>
          <p:nvPr/>
        </p:nvSpPr>
        <p:spPr bwMode="auto">
          <a:xfrm>
            <a:off x="1233406" y="1764164"/>
            <a:ext cx="7620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Implement the following loop, using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unsigned</a:t>
            </a:r>
            <a:r>
              <a:rPr lang="en-US" altLang="en-US" sz="1800" dirty="0">
                <a:latin typeface="+mn-lt"/>
              </a:rPr>
              <a:t> 32-bit integers: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94674" y="561376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1" y="4782765"/>
            <a:ext cx="119383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Reverse </a:t>
            </a:r>
            <a:r>
              <a:rPr lang="en-US" sz="1600" b="1">
                <a:solidFill>
                  <a:srgbClr val="FF0000"/>
                </a:solidFill>
              </a:rPr>
              <a:t>The loop Condition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94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26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IF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statement </a:t>
            </a:r>
            <a:r>
              <a:rPr lang="en-US" b="1" u="sng" dirty="0">
                <a:solidFill>
                  <a:srgbClr val="2F2A2B"/>
                </a:solidFill>
              </a:rPr>
              <a:t>Nested</a:t>
            </a:r>
            <a:r>
              <a:rPr lang="en-US" dirty="0">
                <a:solidFill>
                  <a:srgbClr val="2F2A2B"/>
                </a:solidFill>
              </a:rPr>
              <a:t> in a </a:t>
            </a:r>
            <a:r>
              <a:rPr lang="en-US" b="1" dirty="0">
                <a:solidFill>
                  <a:schemeClr val="accent3"/>
                </a:solidFill>
              </a:rPr>
              <a:t>Loop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5356" y="2593319"/>
            <a:ext cx="7023100" cy="3619500"/>
            <a:chOff x="2586037" y="2557149"/>
            <a:chExt cx="7023100" cy="3619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6037" y="2557149"/>
              <a:ext cx="7023100" cy="36195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17520" y="4395786"/>
              <a:ext cx="3764280" cy="1203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89052" y="1425647"/>
            <a:ext cx="497759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Calculates the </a:t>
            </a:r>
            <a:r>
              <a:rPr lang="en-US" sz="2400" b="1" u="sng" dirty="0">
                <a:solidFill>
                  <a:srgbClr val="C00000"/>
                </a:solidFill>
              </a:rPr>
              <a:t>sum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of all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array elements </a:t>
            </a:r>
            <a:r>
              <a:rPr lang="en-US" sz="2400" b="1" u="sng" dirty="0">
                <a:solidFill>
                  <a:srgbClr val="C00000"/>
                </a:solidFill>
              </a:rPr>
              <a:t>greater</a:t>
            </a:r>
            <a:r>
              <a:rPr lang="en-US" sz="2400" b="1" u="sng" dirty="0">
                <a:solidFill>
                  <a:schemeClr val="accent3"/>
                </a:solidFill>
              </a:rPr>
              <a:t> </a:t>
            </a:r>
            <a:r>
              <a:rPr lang="en-US" sz="2400" b="1" u="sng" dirty="0">
                <a:solidFill>
                  <a:srgbClr val="C00000"/>
                </a:solidFill>
              </a:rPr>
              <a:t>than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the value in sample (</a:t>
            </a:r>
            <a:r>
              <a:rPr lang="en-US" sz="2400" b="1" dirty="0">
                <a:solidFill>
                  <a:srgbClr val="C00000"/>
                </a:solidFill>
              </a:rPr>
              <a:t>50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  <a:endParaRPr lang="en-US" sz="2400" b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07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C3BA8F-62C3-DB40-8D71-2A34682F21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OR</a:t>
            </a:r>
            <a:r>
              <a:rPr lang="en-US" altLang="en-US" sz="4000" dirty="0"/>
              <a:t> Instruction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0" y="1928989"/>
            <a:ext cx="9816559" cy="1600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Performs a </a:t>
            </a:r>
            <a:r>
              <a:rPr lang="en-US" altLang="en-US" b="1" dirty="0">
                <a:solidFill>
                  <a:schemeClr val="accent3"/>
                </a:solidFill>
              </a:rPr>
              <a:t>Boolean OR </a:t>
            </a:r>
            <a:r>
              <a:rPr lang="en-US" altLang="en-US" dirty="0">
                <a:solidFill>
                  <a:schemeClr val="accent3"/>
                </a:solidFill>
              </a:rPr>
              <a:t>operation</a:t>
            </a:r>
            <a:r>
              <a:rPr lang="en-US" altLang="en-US" dirty="0"/>
              <a:t> between each pair of matching bits in two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         </a:t>
            </a:r>
            <a:r>
              <a:rPr lang="en-US" altLang="en-US" sz="1800" b="1" dirty="0">
                <a:solidFill>
                  <a:schemeClr val="tx1"/>
                </a:solidFill>
                <a:latin typeface="Courier New" charset="0"/>
              </a:rPr>
              <a:t>OR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i="1" dirty="0">
                <a:solidFill>
                  <a:srgbClr val="C00000"/>
                </a:solidFill>
                <a:latin typeface="Courier New" charset="0"/>
              </a:rPr>
              <a:t>destination</a:t>
            </a:r>
            <a:r>
              <a:rPr lang="en-US" altLang="en-US" sz="1800" b="1" i="1" dirty="0">
                <a:solidFill>
                  <a:schemeClr val="accent3"/>
                </a:solidFill>
                <a:latin typeface="Courier New" charset="0"/>
              </a:rPr>
              <a:t>, source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79554" y="3720818"/>
            <a:ext cx="1441545" cy="2226415"/>
            <a:chOff x="7206712" y="4030603"/>
            <a:chExt cx="1441545" cy="2226415"/>
          </a:xfrm>
        </p:grpSpPr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7378258" y="4030603"/>
              <a:ext cx="990600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defRPr b="1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>
                  <a:solidFill>
                    <a:srgbClr val="00B050"/>
                  </a:solidFill>
                </a:rPr>
                <a:t>OR</a:t>
              </a:r>
            </a:p>
          </p:txBody>
        </p:sp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712" y="4484627"/>
              <a:ext cx="1441545" cy="1772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61" y="2281310"/>
            <a:ext cx="1415479" cy="12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075" y="351728"/>
            <a:ext cx="4588803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WHILE </a:t>
            </a:r>
            <a:r>
              <a:rPr lang="en-US" altLang="en-US" sz="3200" dirty="0"/>
              <a:t>Loops: </a:t>
            </a:r>
            <a:r>
              <a:rPr lang="en-US" altLang="en-US" sz="32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60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IF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 </a:t>
            </a:r>
            <a:r>
              <a:rPr lang="en-US" sz="2000" b="1" u="sng" dirty="0">
                <a:solidFill>
                  <a:srgbClr val="2F2A2B"/>
                </a:solidFill>
              </a:rPr>
              <a:t>Nested</a:t>
            </a:r>
            <a:r>
              <a:rPr lang="en-US" sz="2000" dirty="0">
                <a:solidFill>
                  <a:srgbClr val="2F2A2B"/>
                </a:solidFill>
              </a:rPr>
              <a:t> in a </a:t>
            </a:r>
            <a:r>
              <a:rPr lang="en-US" sz="2000" b="1" dirty="0">
                <a:solidFill>
                  <a:schemeClr val="accent3"/>
                </a:solidFill>
              </a:rPr>
              <a:t>Loop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76" y="32740"/>
            <a:ext cx="6274304" cy="6271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408" y="32740"/>
            <a:ext cx="2625072" cy="31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5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50283" y="2913648"/>
            <a:ext cx="5220032" cy="2888557"/>
          </a:xfrm>
          <a:prstGeom prst="rect">
            <a:avLst/>
          </a:prstGeom>
        </p:spPr>
      </p:pic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166" y="423000"/>
            <a:ext cx="4588803" cy="1450757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b="1" dirty="0">
                <a:solidFill>
                  <a:schemeClr val="tx1"/>
                </a:solidFill>
              </a:rPr>
              <a:t>WHILE </a:t>
            </a:r>
            <a:r>
              <a:rPr lang="en-US" altLang="en-US" sz="3200" b="1" dirty="0"/>
              <a:t>Loops</a:t>
            </a:r>
            <a:r>
              <a:rPr lang="en-US" altLang="en-US" sz="3200" dirty="0"/>
              <a:t>: </a:t>
            </a:r>
            <a:r>
              <a:rPr lang="en-US" altLang="en-US" sz="3200" b="1" dirty="0">
                <a:solidFill>
                  <a:schemeClr val="accent3"/>
                </a:solidFill>
              </a:rPr>
              <a:t>Example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26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IF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statement </a:t>
            </a:r>
            <a:r>
              <a:rPr lang="en-US" b="1" u="sng" dirty="0">
                <a:solidFill>
                  <a:srgbClr val="2F2A2B"/>
                </a:solidFill>
              </a:rPr>
              <a:t>Nested</a:t>
            </a:r>
            <a:r>
              <a:rPr lang="en-US" dirty="0">
                <a:solidFill>
                  <a:srgbClr val="2F2A2B"/>
                </a:solidFill>
              </a:rPr>
              <a:t> in a </a:t>
            </a:r>
            <a:r>
              <a:rPr lang="en-US" b="1" dirty="0">
                <a:solidFill>
                  <a:schemeClr val="accent3"/>
                </a:solidFill>
              </a:rPr>
              <a:t>Loop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56" y="108488"/>
            <a:ext cx="6755543" cy="6164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410" y="3136049"/>
            <a:ext cx="5145910" cy="82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6410" y="4060819"/>
            <a:ext cx="5923150" cy="7475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61509" y="3268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69435" y="41907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683" y="1148379"/>
            <a:ext cx="4252818" cy="28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9285" y="1079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063" y="5138080"/>
            <a:ext cx="2076029" cy="5616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4536321" y="4412928"/>
            <a:ext cx="2207484" cy="131886"/>
          </a:xfrm>
          <a:prstGeom prst="bentConnector3">
            <a:avLst>
              <a:gd name="adj1" fmla="val 100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9713" y="5572402"/>
            <a:ext cx="669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07584" y="11117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40/4 = 10</a:t>
            </a:r>
          </a:p>
        </p:txBody>
      </p:sp>
    </p:spTree>
    <p:extLst>
      <p:ext uri="{BB962C8B-B14F-4D97-AF65-F5344CB8AC3E}">
        <p14:creationId xmlns:p14="http://schemas.microsoft.com/office/powerpoint/2010/main" val="20805440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2804" y="1943399"/>
            <a:ext cx="9146595" cy="32950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Boolean and Comparison Instructions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Jumps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Structures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rgbClr val="C00000"/>
                </a:solidFill>
              </a:rPr>
              <a:t> Application: Finite-State Machines              </a:t>
            </a:r>
            <a:r>
              <a:rPr lang="en-US" altLang="en-US" sz="2400" b="1" dirty="0">
                <a:solidFill>
                  <a:schemeClr val="tx1"/>
                </a:solidFill>
              </a:rPr>
              <a:t>See the book   </a:t>
            </a:r>
          </a:p>
          <a:p>
            <a:pPr>
              <a:buFont typeface="Arial" charset="0"/>
              <a:buChar char="•"/>
            </a:pPr>
            <a:r>
              <a:rPr lang="en-US" altLang="en-US" sz="2400" dirty="0"/>
              <a:t> Conditional </a:t>
            </a:r>
            <a:r>
              <a:rPr lang="en-US" altLang="en-US" sz="2400" dirty="0">
                <a:solidFill>
                  <a:schemeClr val="accent3"/>
                </a:solidFill>
              </a:rPr>
              <a:t>Control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3"/>
                </a:solidFill>
              </a:rPr>
              <a:t>Flow Directives            </a:t>
            </a:r>
            <a:r>
              <a:rPr lang="en-US" altLang="en-US" sz="2400" b="1" dirty="0">
                <a:solidFill>
                  <a:schemeClr val="tx1"/>
                </a:solidFill>
              </a:rPr>
              <a:t>See the book </a:t>
            </a:r>
            <a:endParaRPr lang="en-US" altLang="en-US" sz="2400" u="sng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93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45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03748E-4CC9-4341-A679-A9430D708F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/>
              <a:t>Summary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06" y="1841747"/>
            <a:ext cx="7772400" cy="48006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Bitwise instructions </a:t>
            </a:r>
            <a:r>
              <a:rPr lang="en-US" altLang="en-US" sz="1800" dirty="0"/>
              <a:t>(AND, OR, XOR, NOT, TEST) </a:t>
            </a:r>
          </a:p>
          <a:p>
            <a:pPr lvl="1" eaLnBrk="1" hangingPunct="1"/>
            <a:r>
              <a:rPr lang="en-US" altLang="en-US" dirty="0"/>
              <a:t>manipulate individual bits in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CMP</a:t>
            </a:r>
            <a:r>
              <a:rPr lang="en-US" altLang="en-US" sz="1800" dirty="0"/>
              <a:t> – compares operands using implied subtraction</a:t>
            </a:r>
          </a:p>
          <a:p>
            <a:pPr lvl="1" eaLnBrk="1" hangingPunct="1"/>
            <a:r>
              <a:rPr lang="en-US" altLang="en-US" dirty="0"/>
              <a:t>sets condition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 b="1" dirty="0"/>
              <a:t> Conditional Jumps &amp; Loops</a:t>
            </a:r>
          </a:p>
          <a:p>
            <a:pPr lvl="1" eaLnBrk="1" hangingPunct="1"/>
            <a:r>
              <a:rPr lang="en-US" altLang="en-US" dirty="0"/>
              <a:t>equality: JE, JNE</a:t>
            </a:r>
          </a:p>
          <a:p>
            <a:pPr lvl="1" eaLnBrk="1" hangingPunct="1"/>
            <a:r>
              <a:rPr lang="en-US" altLang="en-US" dirty="0"/>
              <a:t>flag values: JC, JZ, JNC, JP, ...</a:t>
            </a:r>
          </a:p>
          <a:p>
            <a:pPr lvl="1" eaLnBrk="1" hangingPunct="1"/>
            <a:r>
              <a:rPr lang="en-US" altLang="en-US" dirty="0"/>
              <a:t>signed: JG, JL, JNG, ...</a:t>
            </a:r>
          </a:p>
          <a:p>
            <a:pPr lvl="1" eaLnBrk="1" hangingPunct="1"/>
            <a:r>
              <a:rPr lang="en-US" altLang="en-US" dirty="0"/>
              <a:t>unsigned: JA, JB, JNA, ...</a:t>
            </a:r>
          </a:p>
          <a:p>
            <a:pPr lvl="1" eaLnBrk="1" hangingPunct="1"/>
            <a:r>
              <a:rPr lang="en-US" altLang="en-US" dirty="0"/>
              <a:t>LOOPZ, LOOPNZ, LOOPE, LOOPNE  </a:t>
            </a:r>
            <a:r>
              <a:rPr lang="en-US" altLang="en-US" dirty="0">
                <a:solidFill>
                  <a:srgbClr val="FF0000"/>
                </a:solidFill>
              </a:rPr>
              <a:t>(Just know them)</a:t>
            </a:r>
          </a:p>
          <a:p>
            <a:pPr>
              <a:buFont typeface="Arial" charset="0"/>
              <a:buChar char="•"/>
            </a:pPr>
            <a:r>
              <a:rPr lang="en-US" altLang="en-US" sz="1800" b="1" dirty="0"/>
              <a:t> Conditional Structures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IF statement 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1066735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6DE83-0DF3-614E-A05A-F773AD80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846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105309</TotalTime>
  <Words>5057</Words>
  <Application>Microsoft Macintosh PowerPoint</Application>
  <PresentationFormat>Widescreen</PresentationFormat>
  <Paragraphs>926</Paragraphs>
  <Slides>94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Arial</vt:lpstr>
      <vt:lpstr>Calibri</vt:lpstr>
      <vt:lpstr>Calibri Light</vt:lpstr>
      <vt:lpstr>Courier</vt:lpstr>
      <vt:lpstr>Courier New</vt:lpstr>
      <vt:lpstr>Helvetica</vt:lpstr>
      <vt:lpstr>Times</vt:lpstr>
      <vt:lpstr>Times New Roman</vt:lpstr>
      <vt:lpstr>Wingdings</vt:lpstr>
      <vt:lpstr>Retrospect</vt:lpstr>
      <vt:lpstr>VISIO</vt:lpstr>
      <vt:lpstr>CSC 3210 Computer Organization and Programming</vt:lpstr>
      <vt:lpstr>Outline</vt:lpstr>
      <vt:lpstr>Boolean and Comparison Instructions</vt:lpstr>
      <vt:lpstr>Status Flags - Review</vt:lpstr>
      <vt:lpstr>Status Flags - Review</vt:lpstr>
      <vt:lpstr>AND Instruction</vt:lpstr>
      <vt:lpstr>AND Instruction</vt:lpstr>
      <vt:lpstr>AND Example</vt:lpstr>
      <vt:lpstr>OR Instruction</vt:lpstr>
      <vt:lpstr>OR Instruction</vt:lpstr>
      <vt:lpstr>OR Instruction</vt:lpstr>
      <vt:lpstr>OR Example</vt:lpstr>
      <vt:lpstr>XOR Instruction</vt:lpstr>
      <vt:lpstr>XOR Instruction</vt:lpstr>
      <vt:lpstr>XOR Instruction</vt:lpstr>
      <vt:lpstr>XOR Instruction : Another Property</vt:lpstr>
      <vt:lpstr>XOR Application: Encrypting a String</vt:lpstr>
      <vt:lpstr>XOR Application: Encrypting a String</vt:lpstr>
      <vt:lpstr>NOT Instruction</vt:lpstr>
      <vt:lpstr>TEST Instruction</vt:lpstr>
      <vt:lpstr>CMP Instruction</vt:lpstr>
      <vt:lpstr>CMP Instruction (unsigned )</vt:lpstr>
      <vt:lpstr>CMP Instruction (signed )</vt:lpstr>
      <vt:lpstr>CMP Instruction (unsigned integers)</vt:lpstr>
      <vt:lpstr>CMP Instruction (unsigned integers)</vt:lpstr>
      <vt:lpstr>CMP Instruction  (signed integers)</vt:lpstr>
      <vt:lpstr>Outline</vt:lpstr>
      <vt:lpstr>PowerPoint Presentation</vt:lpstr>
      <vt:lpstr>Conditional Jumps</vt:lpstr>
      <vt:lpstr>Jcond Instruction</vt:lpstr>
      <vt:lpstr>Conditional Jumps (Example1)</vt:lpstr>
      <vt:lpstr>Conditional Jumps (Example2)</vt:lpstr>
      <vt:lpstr>Types of Conditional Jumps Instructions</vt:lpstr>
      <vt:lpstr>Jumps Based on Specific Flags</vt:lpstr>
      <vt:lpstr>Jumps Based on Equality</vt:lpstr>
      <vt:lpstr>Jumps Based on Unsigned Comparisons</vt:lpstr>
      <vt:lpstr>Jumps Based on Signed Comparisons</vt:lpstr>
      <vt:lpstr>Conditional Jumps</vt:lpstr>
      <vt:lpstr>Applications 1</vt:lpstr>
      <vt:lpstr>Applications 2</vt:lpstr>
      <vt:lpstr>Applications 3</vt:lpstr>
      <vt:lpstr>Applications 4</vt:lpstr>
      <vt:lpstr>Applications 5</vt:lpstr>
      <vt:lpstr>Conditional Jumps</vt:lpstr>
      <vt:lpstr>Search of an Array</vt:lpstr>
      <vt:lpstr>PowerPoint Presentation</vt:lpstr>
      <vt:lpstr>PowerPoint Presentation</vt:lpstr>
      <vt:lpstr>Outline</vt:lpstr>
      <vt:lpstr>Conditional Structures</vt:lpstr>
      <vt:lpstr>Conditional Structures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Block-Structured IF Statements</vt:lpstr>
      <vt:lpstr>IF Statements: Example1 (IF-Then)</vt:lpstr>
      <vt:lpstr>IF Statements: Example1 (IF-Then)</vt:lpstr>
      <vt:lpstr>PowerPoint Presentation</vt:lpstr>
      <vt:lpstr>IF Statements: Example2 (IF-Then-Else)</vt:lpstr>
      <vt:lpstr>IF Statements: Example2 (IF-Then-Else)</vt:lpstr>
      <vt:lpstr>IF Statements: Example3 (IF-Then-Else)</vt:lpstr>
      <vt:lpstr>IF Statements: Example3 (IF-Then-Else)</vt:lpstr>
      <vt:lpstr>IF Statements: Example3 (IF-Then-Else)</vt:lpstr>
      <vt:lpstr>Conditional Structures</vt:lpstr>
      <vt:lpstr>Attendance</vt:lpstr>
      <vt:lpstr>Compound Expression with AND  (Example1)</vt:lpstr>
      <vt:lpstr>Compound Expression with AND  (Example1)</vt:lpstr>
      <vt:lpstr>Compound Expression with AND  (Example1)</vt:lpstr>
      <vt:lpstr>Compound Expression with AND  (Example2)</vt:lpstr>
      <vt:lpstr>PowerPoint Presentation</vt:lpstr>
      <vt:lpstr>Compound Expression with AND  (Example3)</vt:lpstr>
      <vt:lpstr>Conditional Structures</vt:lpstr>
      <vt:lpstr>Compound Expression with OR</vt:lpstr>
      <vt:lpstr>PowerPoint Presentation</vt:lpstr>
      <vt:lpstr>Compound Expression with OR</vt:lpstr>
      <vt:lpstr>Conditional Structures</vt:lpstr>
      <vt:lpstr>WHILE Loops</vt:lpstr>
      <vt:lpstr>PowerPoint Presentation</vt:lpstr>
      <vt:lpstr>PowerPoint Presentation</vt:lpstr>
      <vt:lpstr>WHILE Loops: Example1</vt:lpstr>
      <vt:lpstr>WHILE Loops: Example1</vt:lpstr>
      <vt:lpstr>PowerPoint Presentation</vt:lpstr>
      <vt:lpstr>WHILE Loops: Example2</vt:lpstr>
      <vt:lpstr>WHILE Loops: Example3</vt:lpstr>
      <vt:lpstr>WHILE Loops: Example 4</vt:lpstr>
      <vt:lpstr>WHILE Loops: Example 4</vt:lpstr>
      <vt:lpstr>WHILE Loops: Example 4</vt:lpstr>
      <vt:lpstr>Outline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2431</cp:revision>
  <cp:lastPrinted>2021-11-03T16:55:59Z</cp:lastPrinted>
  <dcterms:created xsi:type="dcterms:W3CDTF">2016-08-11T20:34:21Z</dcterms:created>
  <dcterms:modified xsi:type="dcterms:W3CDTF">2022-03-21T17:27:36Z</dcterms:modified>
</cp:coreProperties>
</file>